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256" r:id="rId2"/>
    <p:sldId id="257" r:id="rId3"/>
    <p:sldId id="258" r:id="rId4"/>
    <p:sldId id="260" r:id="rId5"/>
    <p:sldId id="261" r:id="rId6"/>
    <p:sldId id="262" r:id="rId7"/>
    <p:sldId id="263" r:id="rId8"/>
    <p:sldId id="259" r:id="rId9"/>
    <p:sldId id="264" r:id="rId10"/>
    <p:sldId id="265" r:id="rId11"/>
    <p:sldId id="269"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6" r:id="rId27"/>
    <p:sldId id="285" r:id="rId28"/>
    <p:sldId id="281" r:id="rId29"/>
    <p:sldId id="283" r:id="rId30"/>
    <p:sldId id="284" r:id="rId31"/>
    <p:sldId id="287" r:id="rId32"/>
    <p:sldId id="289" r:id="rId33"/>
    <p:sldId id="294" r:id="rId34"/>
    <p:sldId id="293" r:id="rId35"/>
    <p:sldId id="292" r:id="rId36"/>
    <p:sldId id="290" r:id="rId37"/>
    <p:sldId id="291" r:id="rId38"/>
    <p:sldId id="28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4525B5-8F0C-4730-BEEF-5D6D5DEAD89D}" type="doc">
      <dgm:prSet loTypeId="urn:microsoft.com/office/officeart/2005/8/layout/hProcess10" loCatId="picture" qsTypeId="urn:microsoft.com/office/officeart/2005/8/quickstyle/simple1" qsCatId="simple" csTypeId="urn:microsoft.com/office/officeart/2005/8/colors/colorful1" csCatId="colorful" phldr="1"/>
      <dgm:spPr/>
      <dgm:t>
        <a:bodyPr/>
        <a:lstStyle/>
        <a:p>
          <a:endParaRPr lang="en-IN"/>
        </a:p>
      </dgm:t>
    </dgm:pt>
    <dgm:pt modelId="{4ED2F33F-B8D0-4C80-B8E6-FC82F14E96BF}">
      <dgm:prSet phldrT="[Text]"/>
      <dgm:spPr/>
      <dgm:t>
        <a:bodyPr/>
        <a:lstStyle/>
        <a:p>
          <a:r>
            <a:rPr lang="en-US" dirty="0"/>
            <a:t>SENSORS</a:t>
          </a:r>
          <a:endParaRPr lang="en-IN" dirty="0"/>
        </a:p>
      </dgm:t>
    </dgm:pt>
    <dgm:pt modelId="{DDCC6C9B-6E85-4876-8519-7BAB999C8837}" type="parTrans" cxnId="{2A694018-5CB6-48D8-A930-C0A5F6FF1005}">
      <dgm:prSet/>
      <dgm:spPr/>
      <dgm:t>
        <a:bodyPr/>
        <a:lstStyle/>
        <a:p>
          <a:endParaRPr lang="en-IN"/>
        </a:p>
      </dgm:t>
    </dgm:pt>
    <dgm:pt modelId="{01EC66B4-C442-469B-9336-C0B2F6DEB79E}" type="sibTrans" cxnId="{2A694018-5CB6-48D8-A930-C0A5F6FF1005}">
      <dgm:prSet/>
      <dgm:spPr/>
      <dgm:t>
        <a:bodyPr/>
        <a:lstStyle/>
        <a:p>
          <a:endParaRPr lang="en-IN"/>
        </a:p>
      </dgm:t>
    </dgm:pt>
    <dgm:pt modelId="{E6767C59-3E73-477F-9A9A-95146260FE9A}">
      <dgm:prSet phldrT="[Text]"/>
      <dgm:spPr/>
      <dgm:t>
        <a:bodyPr/>
        <a:lstStyle/>
        <a:p>
          <a:r>
            <a:rPr lang="en-US" dirty="0"/>
            <a:t>CONTROL UNIT</a:t>
          </a:r>
          <a:endParaRPr lang="en-IN" dirty="0"/>
        </a:p>
      </dgm:t>
    </dgm:pt>
    <dgm:pt modelId="{56A2FDDB-3943-4CE3-B261-AF3D0D951753}" type="parTrans" cxnId="{9F000992-35C7-4A94-BFB6-6DE8A4DB1CAF}">
      <dgm:prSet/>
      <dgm:spPr/>
      <dgm:t>
        <a:bodyPr/>
        <a:lstStyle/>
        <a:p>
          <a:endParaRPr lang="en-IN"/>
        </a:p>
      </dgm:t>
    </dgm:pt>
    <dgm:pt modelId="{C37F0743-2AF4-4D47-AAC2-F0B0E22F5B0D}" type="sibTrans" cxnId="{9F000992-35C7-4A94-BFB6-6DE8A4DB1CAF}">
      <dgm:prSet/>
      <dgm:spPr/>
      <dgm:t>
        <a:bodyPr/>
        <a:lstStyle/>
        <a:p>
          <a:endParaRPr lang="en-IN"/>
        </a:p>
      </dgm:t>
    </dgm:pt>
    <dgm:pt modelId="{BF3574B0-3E88-40F7-A5D4-7B33114C262C}">
      <dgm:prSet phldrT="[Text]"/>
      <dgm:spPr/>
      <dgm:t>
        <a:bodyPr/>
        <a:lstStyle/>
        <a:p>
          <a:r>
            <a:rPr lang="en-US" dirty="0"/>
            <a:t>ACTUATOR</a:t>
          </a:r>
          <a:endParaRPr lang="en-IN" dirty="0"/>
        </a:p>
      </dgm:t>
    </dgm:pt>
    <dgm:pt modelId="{BCB81126-73F6-4711-BA7B-9937AB139FAF}" type="parTrans" cxnId="{ABC802BD-6A44-4660-8B39-18EE168DA233}">
      <dgm:prSet/>
      <dgm:spPr/>
      <dgm:t>
        <a:bodyPr/>
        <a:lstStyle/>
        <a:p>
          <a:endParaRPr lang="en-IN"/>
        </a:p>
      </dgm:t>
    </dgm:pt>
    <dgm:pt modelId="{ACDB58B0-F92C-4515-8E75-D6BD02CA1618}" type="sibTrans" cxnId="{ABC802BD-6A44-4660-8B39-18EE168DA233}">
      <dgm:prSet/>
      <dgm:spPr/>
      <dgm:t>
        <a:bodyPr/>
        <a:lstStyle/>
        <a:p>
          <a:endParaRPr lang="en-IN"/>
        </a:p>
      </dgm:t>
    </dgm:pt>
    <dgm:pt modelId="{9296F939-1888-4CF5-B183-7C6E59A0B252}" type="pres">
      <dgm:prSet presAssocID="{F04525B5-8F0C-4730-BEEF-5D6D5DEAD89D}" presName="Name0" presStyleCnt="0">
        <dgm:presLayoutVars>
          <dgm:dir/>
          <dgm:resizeHandles val="exact"/>
        </dgm:presLayoutVars>
      </dgm:prSet>
      <dgm:spPr/>
    </dgm:pt>
    <dgm:pt modelId="{482B0994-37D3-46DC-94E3-1F9E5325E640}" type="pres">
      <dgm:prSet presAssocID="{4ED2F33F-B8D0-4C80-B8E6-FC82F14E96BF}" presName="composite" presStyleCnt="0"/>
      <dgm:spPr/>
    </dgm:pt>
    <dgm:pt modelId="{58C9B788-68C8-40B6-8498-5C447E08D7BF}" type="pres">
      <dgm:prSet presAssocID="{4ED2F33F-B8D0-4C80-B8E6-FC82F14E96BF}" presName="imagSh" presStyleLbl="bgImgPlace1" presStyleIdx="0" presStyleCnt="3" custLinFactNeighborX="-239" custLinFactNeighborY="-3197"/>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9033F458-4B21-457D-83F9-0C509B8998B9}" type="pres">
      <dgm:prSet presAssocID="{4ED2F33F-B8D0-4C80-B8E6-FC82F14E96BF}" presName="txNode" presStyleLbl="node1" presStyleIdx="0" presStyleCnt="3" custLinFactNeighborX="9218" custLinFactNeighborY="33815">
        <dgm:presLayoutVars>
          <dgm:bulletEnabled val="1"/>
        </dgm:presLayoutVars>
      </dgm:prSet>
      <dgm:spPr/>
    </dgm:pt>
    <dgm:pt modelId="{A2F86F25-B046-4EA4-97E3-7F134E0135BC}" type="pres">
      <dgm:prSet presAssocID="{01EC66B4-C442-469B-9336-C0B2F6DEB79E}" presName="sibTrans" presStyleLbl="sibTrans2D1" presStyleIdx="0" presStyleCnt="2" custScaleX="256668" custLinFactNeighborX="2648" custLinFactNeighborY="-19181"/>
      <dgm:spPr/>
    </dgm:pt>
    <dgm:pt modelId="{47402EFC-61EA-44C7-9587-C76E63A6F487}" type="pres">
      <dgm:prSet presAssocID="{01EC66B4-C442-469B-9336-C0B2F6DEB79E}" presName="connTx" presStyleLbl="sibTrans2D1" presStyleIdx="0" presStyleCnt="2"/>
      <dgm:spPr/>
    </dgm:pt>
    <dgm:pt modelId="{AD811CA2-DFF2-490A-A286-819DC22BFADB}" type="pres">
      <dgm:prSet presAssocID="{E6767C59-3E73-477F-9A9A-95146260FE9A}" presName="composite" presStyleCnt="0"/>
      <dgm:spPr/>
    </dgm:pt>
    <dgm:pt modelId="{868E9865-64DE-4C94-A002-BD97FA5FBD01}" type="pres">
      <dgm:prSet presAssocID="{E6767C59-3E73-477F-9A9A-95146260FE9A}"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pt>
    <dgm:pt modelId="{F64391D9-5073-4DF1-B303-9F8A67E2E655}" type="pres">
      <dgm:prSet presAssocID="{E6767C59-3E73-477F-9A9A-95146260FE9A}" presName="txNode" presStyleLbl="node1" presStyleIdx="1" presStyleCnt="3" custLinFactNeighborX="15875" custLinFactNeighborY="10192">
        <dgm:presLayoutVars>
          <dgm:bulletEnabled val="1"/>
        </dgm:presLayoutVars>
      </dgm:prSet>
      <dgm:spPr/>
    </dgm:pt>
    <dgm:pt modelId="{56421374-54E3-43C1-B7E5-E4D45A21C3C3}" type="pres">
      <dgm:prSet presAssocID="{C37F0743-2AF4-4D47-AAC2-F0B0E22F5B0D}" presName="sibTrans" presStyleLbl="sibTrans2D1" presStyleIdx="1" presStyleCnt="2" custScaleX="252682" custLinFactNeighborX="2658" custLinFactNeighborY="-23443"/>
      <dgm:spPr/>
    </dgm:pt>
    <dgm:pt modelId="{C59A9C16-E171-47CD-A7B4-88AC9D20C10A}" type="pres">
      <dgm:prSet presAssocID="{C37F0743-2AF4-4D47-AAC2-F0B0E22F5B0D}" presName="connTx" presStyleLbl="sibTrans2D1" presStyleIdx="1" presStyleCnt="2"/>
      <dgm:spPr/>
    </dgm:pt>
    <dgm:pt modelId="{B50E75DA-4087-465B-8C5B-309777500AA8}" type="pres">
      <dgm:prSet presAssocID="{BF3574B0-3E88-40F7-A5D4-7B33114C262C}" presName="composite" presStyleCnt="0"/>
      <dgm:spPr/>
    </dgm:pt>
    <dgm:pt modelId="{1D6F8604-3417-44C1-99B2-FC15520CF3BC}" type="pres">
      <dgm:prSet presAssocID="{BF3574B0-3E88-40F7-A5D4-7B33114C262C}"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81120B8F-409C-499E-975D-AF85C2F70144}" type="pres">
      <dgm:prSet presAssocID="{BF3574B0-3E88-40F7-A5D4-7B33114C262C}" presName="txNode" presStyleLbl="node1" presStyleIdx="2" presStyleCnt="3" custLinFactNeighborX="204" custLinFactNeighborY="3197">
        <dgm:presLayoutVars>
          <dgm:bulletEnabled val="1"/>
        </dgm:presLayoutVars>
      </dgm:prSet>
      <dgm:spPr/>
    </dgm:pt>
  </dgm:ptLst>
  <dgm:cxnLst>
    <dgm:cxn modelId="{2A694018-5CB6-48D8-A930-C0A5F6FF1005}" srcId="{F04525B5-8F0C-4730-BEEF-5D6D5DEAD89D}" destId="{4ED2F33F-B8D0-4C80-B8E6-FC82F14E96BF}" srcOrd="0" destOrd="0" parTransId="{DDCC6C9B-6E85-4876-8519-7BAB999C8837}" sibTransId="{01EC66B4-C442-469B-9336-C0B2F6DEB79E}"/>
    <dgm:cxn modelId="{96693C44-8E7D-4B33-8ECF-3ED7923D7ED6}" type="presOf" srcId="{01EC66B4-C442-469B-9336-C0B2F6DEB79E}" destId="{A2F86F25-B046-4EA4-97E3-7F134E0135BC}" srcOrd="0" destOrd="0" presId="urn:microsoft.com/office/officeart/2005/8/layout/hProcess10"/>
    <dgm:cxn modelId="{F47A9A4D-EBF1-4E6E-B2D9-30A32FB77329}" type="presOf" srcId="{4ED2F33F-B8D0-4C80-B8E6-FC82F14E96BF}" destId="{9033F458-4B21-457D-83F9-0C509B8998B9}" srcOrd="0" destOrd="0" presId="urn:microsoft.com/office/officeart/2005/8/layout/hProcess10"/>
    <dgm:cxn modelId="{A6AA3685-B67F-459A-80F7-50499D9B039E}" type="presOf" srcId="{C37F0743-2AF4-4D47-AAC2-F0B0E22F5B0D}" destId="{C59A9C16-E171-47CD-A7B4-88AC9D20C10A}" srcOrd="1" destOrd="0" presId="urn:microsoft.com/office/officeart/2005/8/layout/hProcess10"/>
    <dgm:cxn modelId="{9F000992-35C7-4A94-BFB6-6DE8A4DB1CAF}" srcId="{F04525B5-8F0C-4730-BEEF-5D6D5DEAD89D}" destId="{E6767C59-3E73-477F-9A9A-95146260FE9A}" srcOrd="1" destOrd="0" parTransId="{56A2FDDB-3943-4CE3-B261-AF3D0D951753}" sibTransId="{C37F0743-2AF4-4D47-AAC2-F0B0E22F5B0D}"/>
    <dgm:cxn modelId="{5FE10B93-C454-4664-9AA9-D6B6DC762A32}" type="presOf" srcId="{F04525B5-8F0C-4730-BEEF-5D6D5DEAD89D}" destId="{9296F939-1888-4CF5-B183-7C6E59A0B252}" srcOrd="0" destOrd="0" presId="urn:microsoft.com/office/officeart/2005/8/layout/hProcess10"/>
    <dgm:cxn modelId="{8352BA9A-9A8C-4654-A14B-81FCF9B99DC7}" type="presOf" srcId="{E6767C59-3E73-477F-9A9A-95146260FE9A}" destId="{F64391D9-5073-4DF1-B303-9F8A67E2E655}" srcOrd="0" destOrd="0" presId="urn:microsoft.com/office/officeart/2005/8/layout/hProcess10"/>
    <dgm:cxn modelId="{ABC802BD-6A44-4660-8B39-18EE168DA233}" srcId="{F04525B5-8F0C-4730-BEEF-5D6D5DEAD89D}" destId="{BF3574B0-3E88-40F7-A5D4-7B33114C262C}" srcOrd="2" destOrd="0" parTransId="{BCB81126-73F6-4711-BA7B-9937AB139FAF}" sibTransId="{ACDB58B0-F92C-4515-8E75-D6BD02CA1618}"/>
    <dgm:cxn modelId="{DA723DE2-148E-408B-8DC3-B2E42E12E8DE}" type="presOf" srcId="{01EC66B4-C442-469B-9336-C0B2F6DEB79E}" destId="{47402EFC-61EA-44C7-9587-C76E63A6F487}" srcOrd="1" destOrd="0" presId="urn:microsoft.com/office/officeart/2005/8/layout/hProcess10"/>
    <dgm:cxn modelId="{20C2FCF4-100D-48E1-95C8-F58E586F6F01}" type="presOf" srcId="{BF3574B0-3E88-40F7-A5D4-7B33114C262C}" destId="{81120B8F-409C-499E-975D-AF85C2F70144}" srcOrd="0" destOrd="0" presId="urn:microsoft.com/office/officeart/2005/8/layout/hProcess10"/>
    <dgm:cxn modelId="{31462FFB-CB41-4F77-8826-6C0FFF2D4456}" type="presOf" srcId="{C37F0743-2AF4-4D47-AAC2-F0B0E22F5B0D}" destId="{56421374-54E3-43C1-B7E5-E4D45A21C3C3}" srcOrd="0" destOrd="0" presId="urn:microsoft.com/office/officeart/2005/8/layout/hProcess10"/>
    <dgm:cxn modelId="{D3A384FF-EAB7-44CA-8389-09D25DC84B1D}" type="presParOf" srcId="{9296F939-1888-4CF5-B183-7C6E59A0B252}" destId="{482B0994-37D3-46DC-94E3-1F9E5325E640}" srcOrd="0" destOrd="0" presId="urn:microsoft.com/office/officeart/2005/8/layout/hProcess10"/>
    <dgm:cxn modelId="{11C8F6E3-5F7F-4D90-A785-3BE86E9CE606}" type="presParOf" srcId="{482B0994-37D3-46DC-94E3-1F9E5325E640}" destId="{58C9B788-68C8-40B6-8498-5C447E08D7BF}" srcOrd="0" destOrd="0" presId="urn:microsoft.com/office/officeart/2005/8/layout/hProcess10"/>
    <dgm:cxn modelId="{1C8826E2-4064-4EF1-AECB-DDD4BC54A0F5}" type="presParOf" srcId="{482B0994-37D3-46DC-94E3-1F9E5325E640}" destId="{9033F458-4B21-457D-83F9-0C509B8998B9}" srcOrd="1" destOrd="0" presId="urn:microsoft.com/office/officeart/2005/8/layout/hProcess10"/>
    <dgm:cxn modelId="{4C9E9525-56D6-4FC6-9FCF-8971DE85847E}" type="presParOf" srcId="{9296F939-1888-4CF5-B183-7C6E59A0B252}" destId="{A2F86F25-B046-4EA4-97E3-7F134E0135BC}" srcOrd="1" destOrd="0" presId="urn:microsoft.com/office/officeart/2005/8/layout/hProcess10"/>
    <dgm:cxn modelId="{98B97534-692D-4A09-9A09-3141C075879D}" type="presParOf" srcId="{A2F86F25-B046-4EA4-97E3-7F134E0135BC}" destId="{47402EFC-61EA-44C7-9587-C76E63A6F487}" srcOrd="0" destOrd="0" presId="urn:microsoft.com/office/officeart/2005/8/layout/hProcess10"/>
    <dgm:cxn modelId="{ECC0B231-6376-4837-A849-E334A32F744F}" type="presParOf" srcId="{9296F939-1888-4CF5-B183-7C6E59A0B252}" destId="{AD811CA2-DFF2-490A-A286-819DC22BFADB}" srcOrd="2" destOrd="0" presId="urn:microsoft.com/office/officeart/2005/8/layout/hProcess10"/>
    <dgm:cxn modelId="{BF8BC945-FEB6-4084-A973-2EA60F44C706}" type="presParOf" srcId="{AD811CA2-DFF2-490A-A286-819DC22BFADB}" destId="{868E9865-64DE-4C94-A002-BD97FA5FBD01}" srcOrd="0" destOrd="0" presId="urn:microsoft.com/office/officeart/2005/8/layout/hProcess10"/>
    <dgm:cxn modelId="{C7DCE471-DCCB-48EE-89C0-8C680F1004E9}" type="presParOf" srcId="{AD811CA2-DFF2-490A-A286-819DC22BFADB}" destId="{F64391D9-5073-4DF1-B303-9F8A67E2E655}" srcOrd="1" destOrd="0" presId="urn:microsoft.com/office/officeart/2005/8/layout/hProcess10"/>
    <dgm:cxn modelId="{F34C07C6-A5EE-4D95-AEF5-4A599DE22616}" type="presParOf" srcId="{9296F939-1888-4CF5-B183-7C6E59A0B252}" destId="{56421374-54E3-43C1-B7E5-E4D45A21C3C3}" srcOrd="3" destOrd="0" presId="urn:microsoft.com/office/officeart/2005/8/layout/hProcess10"/>
    <dgm:cxn modelId="{FB92B34F-AB27-4C1A-9111-295A08D4F991}" type="presParOf" srcId="{56421374-54E3-43C1-B7E5-E4D45A21C3C3}" destId="{C59A9C16-E171-47CD-A7B4-88AC9D20C10A}" srcOrd="0" destOrd="0" presId="urn:microsoft.com/office/officeart/2005/8/layout/hProcess10"/>
    <dgm:cxn modelId="{1A2EC6AF-A153-40EB-AC00-90FE996D759F}" type="presParOf" srcId="{9296F939-1888-4CF5-B183-7C6E59A0B252}" destId="{B50E75DA-4087-465B-8C5B-309777500AA8}" srcOrd="4" destOrd="0" presId="urn:microsoft.com/office/officeart/2005/8/layout/hProcess10"/>
    <dgm:cxn modelId="{4C096924-4A6A-4985-9CCA-9C1D2BC78BD7}" type="presParOf" srcId="{B50E75DA-4087-465B-8C5B-309777500AA8}" destId="{1D6F8604-3417-44C1-99B2-FC15520CF3BC}" srcOrd="0" destOrd="0" presId="urn:microsoft.com/office/officeart/2005/8/layout/hProcess10"/>
    <dgm:cxn modelId="{EDDA4CC5-6DB6-487A-A4AB-1F966A3C1CEA}" type="presParOf" srcId="{B50E75DA-4087-465B-8C5B-309777500AA8}" destId="{81120B8F-409C-499E-975D-AF85C2F70144}"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9B788-68C8-40B6-8498-5C447E08D7BF}">
      <dsp:nvSpPr>
        <dsp:cNvPr id="0" name=""/>
        <dsp:cNvSpPr/>
      </dsp:nvSpPr>
      <dsp:spPr>
        <a:xfrm>
          <a:off x="0" y="0"/>
          <a:ext cx="2514875" cy="209473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33F458-4B21-457D-83F9-0C509B8998B9}">
      <dsp:nvSpPr>
        <dsp:cNvPr id="0" name=""/>
        <dsp:cNvSpPr/>
      </dsp:nvSpPr>
      <dsp:spPr>
        <a:xfrm>
          <a:off x="646557" y="1256838"/>
          <a:ext cx="2514875" cy="2094731"/>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SENSORS</a:t>
          </a:r>
          <a:endParaRPr lang="en-IN" sz="3600" kern="1200" dirty="0"/>
        </a:p>
      </dsp:txBody>
      <dsp:txXfrm>
        <a:off x="707910" y="1318191"/>
        <a:ext cx="2392169" cy="1972025"/>
      </dsp:txXfrm>
    </dsp:sp>
    <dsp:sp modelId="{A2F86F25-B046-4EA4-97E3-7F134E0135BC}">
      <dsp:nvSpPr>
        <dsp:cNvPr id="0" name=""/>
        <dsp:cNvSpPr/>
      </dsp:nvSpPr>
      <dsp:spPr>
        <a:xfrm>
          <a:off x="2633111" y="629312"/>
          <a:ext cx="1248148" cy="60428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2633111" y="750170"/>
        <a:ext cx="1066861" cy="362573"/>
      </dsp:txXfrm>
    </dsp:sp>
    <dsp:sp modelId="{868E9865-64DE-4C94-A002-BD97FA5FBD01}">
      <dsp:nvSpPr>
        <dsp:cNvPr id="0" name=""/>
        <dsp:cNvSpPr/>
      </dsp:nvSpPr>
      <dsp:spPr>
        <a:xfrm>
          <a:off x="3904272" y="0"/>
          <a:ext cx="2514875" cy="20947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4391D9-5073-4DF1-B303-9F8A67E2E655}">
      <dsp:nvSpPr>
        <dsp:cNvPr id="0" name=""/>
        <dsp:cNvSpPr/>
      </dsp:nvSpPr>
      <dsp:spPr>
        <a:xfrm>
          <a:off x="4712907" y="1256838"/>
          <a:ext cx="2514875" cy="2094731"/>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CONTROL UNIT</a:t>
          </a:r>
          <a:endParaRPr lang="en-IN" sz="3600" kern="1200" dirty="0"/>
        </a:p>
      </dsp:txBody>
      <dsp:txXfrm>
        <a:off x="4774260" y="1318191"/>
        <a:ext cx="2392169" cy="1972025"/>
      </dsp:txXfrm>
    </dsp:sp>
    <dsp:sp modelId="{56421374-54E3-43C1-B7E5-E4D45A21C3C3}">
      <dsp:nvSpPr>
        <dsp:cNvPr id="0" name=""/>
        <dsp:cNvSpPr/>
      </dsp:nvSpPr>
      <dsp:spPr>
        <a:xfrm>
          <a:off x="6546633" y="603557"/>
          <a:ext cx="1224043" cy="60428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a:p>
      </dsp:txBody>
      <dsp:txXfrm>
        <a:off x="6546633" y="724415"/>
        <a:ext cx="1042756" cy="362573"/>
      </dsp:txXfrm>
    </dsp:sp>
    <dsp:sp modelId="{1D6F8604-3417-44C1-99B2-FC15520CF3BC}">
      <dsp:nvSpPr>
        <dsp:cNvPr id="0" name=""/>
        <dsp:cNvSpPr/>
      </dsp:nvSpPr>
      <dsp:spPr>
        <a:xfrm>
          <a:off x="7803206" y="0"/>
          <a:ext cx="2514875" cy="209473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120B8F-409C-499E-975D-AF85C2F70144}">
      <dsp:nvSpPr>
        <dsp:cNvPr id="0" name=""/>
        <dsp:cNvSpPr/>
      </dsp:nvSpPr>
      <dsp:spPr>
        <a:xfrm>
          <a:off x="8217735" y="1256838"/>
          <a:ext cx="2514875" cy="2094731"/>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ACTUATOR</a:t>
          </a:r>
          <a:endParaRPr lang="en-IN" sz="3600" kern="1200" dirty="0"/>
        </a:p>
      </dsp:txBody>
      <dsp:txXfrm>
        <a:off x="8279088" y="1318191"/>
        <a:ext cx="2392169" cy="197202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AAEEB-8FFF-4631-87BF-9FBF2D2D58C3}" type="datetimeFigureOut">
              <a:rPr lang="en-US" smtClean="0"/>
              <a:t>10/5/2017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EEABF-8B47-45DF-ACAE-7D0CEF288175}" type="slidenum">
              <a:rPr lang="en-US" smtClean="0"/>
              <a:t>‹#›</a:t>
            </a:fld>
            <a:endParaRPr lang="en-US"/>
          </a:p>
        </p:txBody>
      </p:sp>
    </p:spTree>
    <p:extLst>
      <p:ext uri="{BB962C8B-B14F-4D97-AF65-F5344CB8AC3E}">
        <p14:creationId xmlns:p14="http://schemas.microsoft.com/office/powerpoint/2010/main" val="122389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5E8FEAE-351B-4461-A69B-444097F0E6BD}" type="datetime1">
              <a:rPr lang="en-US" smtClean="0"/>
              <a:t>10/5/2017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IoT-TLU Laboratory</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9DF066-A53D-44F4-9427-5536759983A4}"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900BF-104F-47E0-BBD4-C7A238CA585C}"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60EB1F-7B4D-4145-A6F5-78864B85984A}"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70E364-5EF9-4337-9456-3577BF75D46D}"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983A4C4-45FC-4A11-A8EE-F22184CE6F92}" type="datetime1">
              <a:rPr lang="en-US" smtClean="0"/>
              <a:t>10/5/2017</a:t>
            </a:fld>
            <a:endParaRPr lang="en-US" dirty="0"/>
          </a:p>
        </p:txBody>
      </p:sp>
      <p:sp>
        <p:nvSpPr>
          <p:cNvPr id="4" name="Footer Placeholder 3"/>
          <p:cNvSpPr>
            <a:spLocks noGrp="1"/>
          </p:cNvSpPr>
          <p:nvPr>
            <p:ph type="ftr" sz="quarter" idx="11"/>
          </p:nvPr>
        </p:nvSpPr>
        <p:spPr/>
        <p:txBody>
          <a:bodyPr/>
          <a:lstStyle/>
          <a:p>
            <a:r>
              <a:rPr lang="en-US"/>
              <a:t>IoT-TLU Laboratory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07852AA-546E-4D01-9F92-4FA84F6697CD}" type="datetime1">
              <a:rPr lang="en-US" smtClean="0"/>
              <a:t>10/5/2017</a:t>
            </a:fld>
            <a:endParaRPr lang="en-US" dirty="0"/>
          </a:p>
        </p:txBody>
      </p:sp>
      <p:sp>
        <p:nvSpPr>
          <p:cNvPr id="4" name="Footer Placeholder 3"/>
          <p:cNvSpPr>
            <a:spLocks noGrp="1"/>
          </p:cNvSpPr>
          <p:nvPr>
            <p:ph type="ftr" sz="quarter" idx="11"/>
          </p:nvPr>
        </p:nvSpPr>
        <p:spPr/>
        <p:txBody>
          <a:bodyPr/>
          <a:lstStyle/>
          <a:p>
            <a:r>
              <a:rPr lang="en-US"/>
              <a:t>IoT-TLU Laboratory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B2B34E-BD50-48BC-B9E3-6E283B1AB221}" type="datetime1">
              <a:rPr lang="en-US" smtClean="0"/>
              <a:t>10/5/2017</a:t>
            </a:fld>
            <a:endParaRPr lang="en-US" dirty="0"/>
          </a:p>
        </p:txBody>
      </p:sp>
      <p:sp>
        <p:nvSpPr>
          <p:cNvPr id="5" name="Footer Placeholder 4"/>
          <p:cNvSpPr>
            <a:spLocks noGrp="1"/>
          </p:cNvSpPr>
          <p:nvPr>
            <p:ph type="ftr" sz="quarter" idx="11"/>
          </p:nvPr>
        </p:nvSpPr>
        <p:spPr/>
        <p:txBody>
          <a:bodyPr/>
          <a:lstStyle/>
          <a:p>
            <a:r>
              <a:rPr lang="en-US"/>
              <a:t>IoT-TLU Laboratory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946C7B-34EA-4F65-81CB-559B7CB2369F}" type="datetime1">
              <a:rPr lang="en-US" smtClean="0"/>
              <a:t>10/5/2017</a:t>
            </a:fld>
            <a:endParaRPr lang="en-US" dirty="0"/>
          </a:p>
        </p:txBody>
      </p:sp>
      <p:sp>
        <p:nvSpPr>
          <p:cNvPr id="5" name="Footer Placeholder 4"/>
          <p:cNvSpPr>
            <a:spLocks noGrp="1"/>
          </p:cNvSpPr>
          <p:nvPr>
            <p:ph type="ftr" sz="quarter" idx="11"/>
          </p:nvPr>
        </p:nvSpPr>
        <p:spPr/>
        <p:txBody>
          <a:bodyPr/>
          <a:lstStyle/>
          <a:p>
            <a:r>
              <a:rPr lang="en-US"/>
              <a:t>IoT-TLU Laboratory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3485F-6806-4D15-82AA-06D918068BBC}" type="datetime1">
              <a:rPr lang="en-US" smtClean="0"/>
              <a:t>10/5/2017</a:t>
            </a:fld>
            <a:endParaRPr lang="en-US" dirty="0"/>
          </a:p>
        </p:txBody>
      </p:sp>
      <p:sp>
        <p:nvSpPr>
          <p:cNvPr id="5" name="Footer Placeholder 4"/>
          <p:cNvSpPr>
            <a:spLocks noGrp="1"/>
          </p:cNvSpPr>
          <p:nvPr>
            <p:ph type="ftr" sz="quarter" idx="11"/>
          </p:nvPr>
        </p:nvSpPr>
        <p:spPr/>
        <p:txBody>
          <a:bodyPr/>
          <a:lstStyle/>
          <a:p>
            <a:r>
              <a:rPr lang="en-US"/>
              <a:t>IoT-TLU Laboratory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61A206-D507-4727-A51D-B40E3CB40B87}" type="datetime1">
              <a:rPr lang="en-US" smtClean="0"/>
              <a:t>10/5/2017</a:t>
            </a:fld>
            <a:endParaRPr lang="en-US" dirty="0"/>
          </a:p>
        </p:txBody>
      </p:sp>
      <p:sp>
        <p:nvSpPr>
          <p:cNvPr id="5" name="Footer Placeholder 4"/>
          <p:cNvSpPr>
            <a:spLocks noGrp="1"/>
          </p:cNvSpPr>
          <p:nvPr>
            <p:ph type="ftr" sz="quarter" idx="11"/>
          </p:nvPr>
        </p:nvSpPr>
        <p:spPr/>
        <p:txBody>
          <a:bodyPr/>
          <a:lstStyle/>
          <a:p>
            <a:r>
              <a:rPr lang="en-US"/>
              <a:t>IoT-TLU Laboratory</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EF0CF6-490B-411C-8D11-73F2978A62DB}"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1C8928-2A0C-45BB-934F-411EB57747A7}" type="datetime1">
              <a:rPr lang="en-US" smtClean="0"/>
              <a:t>10/5/2017</a:t>
            </a:fld>
            <a:endParaRPr lang="en-US" dirty="0"/>
          </a:p>
        </p:txBody>
      </p:sp>
      <p:sp>
        <p:nvSpPr>
          <p:cNvPr id="8" name="Footer Placeholder 7"/>
          <p:cNvSpPr>
            <a:spLocks noGrp="1"/>
          </p:cNvSpPr>
          <p:nvPr>
            <p:ph type="ftr" sz="quarter" idx="11"/>
          </p:nvPr>
        </p:nvSpPr>
        <p:spPr/>
        <p:txBody>
          <a:bodyPr/>
          <a:lstStyle/>
          <a:p>
            <a:r>
              <a:rPr lang="en-US"/>
              <a:t>IoT-TLU Laboratory</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798E5B-7695-48A6-8E37-492CC3CC67EE}" type="datetime1">
              <a:rPr lang="en-US" smtClean="0"/>
              <a:t>10/5/2017</a:t>
            </a:fld>
            <a:endParaRPr lang="en-US" dirty="0"/>
          </a:p>
        </p:txBody>
      </p:sp>
      <p:sp>
        <p:nvSpPr>
          <p:cNvPr id="4" name="Footer Placeholder 3"/>
          <p:cNvSpPr>
            <a:spLocks noGrp="1"/>
          </p:cNvSpPr>
          <p:nvPr>
            <p:ph type="ftr" sz="quarter" idx="11"/>
          </p:nvPr>
        </p:nvSpPr>
        <p:spPr/>
        <p:txBody>
          <a:bodyPr/>
          <a:lstStyle/>
          <a:p>
            <a:r>
              <a:rPr lang="en-US"/>
              <a:t>IoT-TLU Laboratory</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EAB0A-355F-4373-AF9B-27278FF34EB0}" type="datetime1">
              <a:rPr lang="en-US" smtClean="0"/>
              <a:t>10/5/2017</a:t>
            </a:fld>
            <a:endParaRPr lang="en-US" dirty="0"/>
          </a:p>
        </p:txBody>
      </p:sp>
      <p:sp>
        <p:nvSpPr>
          <p:cNvPr id="3" name="Footer Placeholder 2"/>
          <p:cNvSpPr>
            <a:spLocks noGrp="1"/>
          </p:cNvSpPr>
          <p:nvPr>
            <p:ph type="ftr" sz="quarter" idx="11"/>
          </p:nvPr>
        </p:nvSpPr>
        <p:spPr/>
        <p:txBody>
          <a:bodyPr/>
          <a:lstStyle/>
          <a:p>
            <a:r>
              <a:rPr lang="en-US"/>
              <a:t>IoT-TLU Laboratory</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D301B7-E1AC-4FD8-8B90-BEF3107C60F8}"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B9FF1-F95B-44BC-B37E-ADCE9EEDCE47}" type="datetime1">
              <a:rPr lang="en-US" smtClean="0"/>
              <a:t>10/5/2017</a:t>
            </a:fld>
            <a:endParaRPr lang="en-US" dirty="0"/>
          </a:p>
        </p:txBody>
      </p:sp>
      <p:sp>
        <p:nvSpPr>
          <p:cNvPr id="6" name="Footer Placeholder 5"/>
          <p:cNvSpPr>
            <a:spLocks noGrp="1"/>
          </p:cNvSpPr>
          <p:nvPr>
            <p:ph type="ftr" sz="quarter" idx="11"/>
          </p:nvPr>
        </p:nvSpPr>
        <p:spPr/>
        <p:txBody>
          <a:bodyPr/>
          <a:lstStyle/>
          <a:p>
            <a:r>
              <a:rPr lang="en-US"/>
              <a:t>IoT-TLU Laboratory</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85497" y="641667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84158A5-DEF2-45FE-9466-E1445FB13ADA}" type="datetime1">
              <a:rPr lang="en-US" smtClean="0"/>
              <a:t>10/5/2017</a:t>
            </a:fld>
            <a:endParaRPr lang="en-US" dirty="0"/>
          </a:p>
        </p:txBody>
      </p:sp>
      <p:sp>
        <p:nvSpPr>
          <p:cNvPr id="5" name="Footer Placeholder 4"/>
          <p:cNvSpPr>
            <a:spLocks noGrp="1"/>
          </p:cNvSpPr>
          <p:nvPr>
            <p:ph type="ftr" sz="quarter" idx="3"/>
          </p:nvPr>
        </p:nvSpPr>
        <p:spPr>
          <a:xfrm>
            <a:off x="1163637" y="64166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IoT-TLU Laboratory</a:t>
            </a:r>
            <a:endParaRPr lang="en-US" dirty="0"/>
          </a:p>
        </p:txBody>
      </p:sp>
      <p:sp>
        <p:nvSpPr>
          <p:cNvPr id="6" name="Slide Number Placeholder 5"/>
          <p:cNvSpPr>
            <a:spLocks noGrp="1"/>
          </p:cNvSpPr>
          <p:nvPr>
            <p:ph type="sldNum" sz="quarter" idx="4"/>
          </p:nvPr>
        </p:nvSpPr>
        <p:spPr>
          <a:xfrm>
            <a:off x="10304897" y="6416675"/>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en.wikipedia.org/wiki/Image:AGC_user_interface.jpg" TargetMode="Externa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en.wikipedia.org/wiki/Image:Dsky.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images.google.com/imgres?imgurl=http://www.oli.tudelft.nl/uselog/pictures/Philips_remote_control.jpg&amp;imgrefurl=http://www.uselog.com/2007/06/i-love-my-remote-control.html&amp;h=600&amp;w=800&amp;sz=114&amp;hl=en&amp;start=16&amp;um=1&amp;tbnid=Mzm5HClSBnWkAM:&amp;tbnh=107&amp;tbnw=143&amp;prev=/images?q%3Dremote%2Bcontrol%26ndsp%3D20%26um%3D1%26hl%3Den%26rlz%3D1T4SKPB_enUS270US270%26sa%3DN" TargetMode="External"/><Relationship Id="rId1" Type="http://schemas.openxmlformats.org/officeDocument/2006/relationships/slideLayout" Target="../slideLayouts/slideLayout2.xml"/><Relationship Id="rId6" Type="http://schemas.openxmlformats.org/officeDocument/2006/relationships/hyperlink" Target="http://en.wikipedia.org/wiki/Microcontroller" TargetMode="External"/><Relationship Id="rId5" Type="http://schemas.openxmlformats.org/officeDocument/2006/relationships/image" Target="../media/image26.jpeg"/><Relationship Id="rId4" Type="http://schemas.openxmlformats.org/officeDocument/2006/relationships/hyperlink" Target="http://en.wikipedia.org/wiki/Image:153056995_5ef8b01016_o.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9"/>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 name="Picture 4">
            <a:extLst>
              <a:ext uri="{FF2B5EF4-FFF2-40B4-BE49-F238E27FC236}">
                <a16:creationId xmlns:a16="http://schemas.microsoft.com/office/drawing/2014/main" id="{CD254E78-B39B-462D-AE4D-3ECAC435ED5C}"/>
              </a:ext>
            </a:extLst>
          </p:cNvPr>
          <p:cNvPicPr>
            <a:picLocks noChangeAspect="1"/>
          </p:cNvPicPr>
          <p:nvPr/>
        </p:nvPicPr>
        <p:blipFill rotWithShape="1">
          <a:blip r:embed="rId3">
            <a:alphaModFix/>
            <a:extLst/>
          </a:blip>
          <a:srcRect l="3989" r="5372" b="1"/>
          <a:stretch/>
        </p:blipFill>
        <p:spPr>
          <a:xfrm>
            <a:off x="-2" y="10"/>
            <a:ext cx="12188389" cy="6857990"/>
          </a:xfrm>
          <a:prstGeom prst="rect">
            <a:avLst/>
          </a:prstGeom>
        </p:spPr>
      </p:pic>
      <p:grpSp>
        <p:nvGrpSpPr>
          <p:cNvPr id="39" name="Group 13"/>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E906C331-459C-4D81-A689-0101FA4537FF}"/>
              </a:ext>
            </a:extLst>
          </p:cNvPr>
          <p:cNvSpPr>
            <a:spLocks noGrp="1"/>
          </p:cNvSpPr>
          <p:nvPr>
            <p:ph type="ctrTitle"/>
          </p:nvPr>
        </p:nvSpPr>
        <p:spPr>
          <a:xfrm>
            <a:off x="1856933" y="2223556"/>
            <a:ext cx="8475222" cy="1367896"/>
          </a:xfrm>
        </p:spPr>
        <p:txBody>
          <a:bodyPr>
            <a:normAutofit fontScale="90000"/>
          </a:bodyPr>
          <a:lstStyle/>
          <a:p>
            <a:pPr algn="ctr"/>
            <a:r>
              <a:rPr lang="en-US" dirty="0"/>
              <a:t>Embedded programing </a:t>
            </a:r>
            <a:br>
              <a:rPr lang="en-US" dirty="0"/>
            </a:br>
            <a:r>
              <a:rPr lang="en-US" dirty="0"/>
              <a:t>course</a:t>
            </a:r>
          </a:p>
        </p:txBody>
      </p:sp>
      <p:sp>
        <p:nvSpPr>
          <p:cNvPr id="3" name="Subtitle 2">
            <a:extLst>
              <a:ext uri="{FF2B5EF4-FFF2-40B4-BE49-F238E27FC236}">
                <a16:creationId xmlns:a16="http://schemas.microsoft.com/office/drawing/2014/main" id="{220890F0-9F77-4F3A-8369-9C4A73988077}"/>
              </a:ext>
            </a:extLst>
          </p:cNvPr>
          <p:cNvSpPr>
            <a:spLocks noGrp="1"/>
          </p:cNvSpPr>
          <p:nvPr>
            <p:ph type="subTitle" idx="1"/>
          </p:nvPr>
        </p:nvSpPr>
        <p:spPr>
          <a:xfrm>
            <a:off x="2667001" y="3602038"/>
            <a:ext cx="6857999" cy="953029"/>
          </a:xfrm>
        </p:spPr>
        <p:txBody>
          <a:bodyPr>
            <a:normAutofit/>
          </a:bodyPr>
          <a:lstStyle/>
          <a:p>
            <a:pPr algn="ctr"/>
            <a:endParaRPr lang="en-US" dirty="0"/>
          </a:p>
          <a:p>
            <a:pPr algn="r"/>
            <a:r>
              <a:rPr lang="en-US" cap="none" dirty="0">
                <a:latin typeface="Arial" panose="020B0604020202020204" pitchFamily="34" charset="0"/>
                <a:cs typeface="Arial" panose="020B0604020202020204" pitchFamily="34" charset="0"/>
              </a:rPr>
              <a:t>IoT-TLU Laboratory</a:t>
            </a:r>
          </a:p>
        </p:txBody>
      </p:sp>
    </p:spTree>
    <p:extLst>
      <p:ext uri="{BB962C8B-B14F-4D97-AF65-F5344CB8AC3E}">
        <p14:creationId xmlns:p14="http://schemas.microsoft.com/office/powerpoint/2010/main" val="44534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4="http://schemas.microsoft.com/office/drawing/2010/main">
                <a:solidFill>
                  <a:srgbClr val="FFFFFF"/>
                </a:solidFill>
              </a14:hiddenFill>
            </a:ext>
          </a:extLst>
        </p:spPr>
      </p:pic>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Content Placeholder 4"/>
          <p:cNvPicPr>
            <a:picLocks noChangeAspect="1"/>
          </p:cNvPicPr>
          <p:nvPr/>
        </p:nvPicPr>
        <p:blipFill>
          <a:blip r:embed="rId3"/>
          <a:stretch>
            <a:fillRect/>
          </a:stretch>
        </p:blipFill>
        <p:spPr>
          <a:xfrm>
            <a:off x="4878501" y="643467"/>
            <a:ext cx="6510599" cy="5566562"/>
          </a:xfrm>
          <a:prstGeom prst="rect">
            <a:avLst/>
          </a:prstGeom>
        </p:spPr>
      </p:pic>
      <p:grpSp>
        <p:nvGrpSpPr>
          <p:cNvPr id="22" name="Group 2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4"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0"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50" name="Title 1">
            <a:extLst>
              <a:ext uri="{FF2B5EF4-FFF2-40B4-BE49-F238E27FC236}">
                <a16:creationId xmlns:a16="http://schemas.microsoft.com/office/drawing/2014/main" id="{D76B7F13-7E8D-432C-B58B-5A9AFBD3791A}"/>
              </a:ext>
            </a:extLst>
          </p:cNvPr>
          <p:cNvSpPr>
            <a:spLocks noGrp="1"/>
          </p:cNvSpPr>
          <p:nvPr>
            <p:ph type="title"/>
          </p:nvPr>
        </p:nvSpPr>
        <p:spPr>
          <a:xfrm>
            <a:off x="909220" y="2390658"/>
            <a:ext cx="3134147"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Smart home</a:t>
            </a:r>
          </a:p>
        </p:txBody>
      </p:sp>
      <p:sp>
        <p:nvSpPr>
          <p:cNvPr id="5" name="Date Placeholder 4">
            <a:extLst>
              <a:ext uri="{FF2B5EF4-FFF2-40B4-BE49-F238E27FC236}">
                <a16:creationId xmlns:a16="http://schemas.microsoft.com/office/drawing/2014/main" id="{FF1FFA88-E99E-459C-A517-813D574D3535}"/>
              </a:ext>
            </a:extLst>
          </p:cNvPr>
          <p:cNvSpPr>
            <a:spLocks noGrp="1"/>
          </p:cNvSpPr>
          <p:nvPr>
            <p:ph type="dt" sz="half" idx="10"/>
          </p:nvPr>
        </p:nvSpPr>
        <p:spPr/>
        <p:txBody>
          <a:bodyPr/>
          <a:lstStyle/>
          <a:p>
            <a:fld id="{9BA2197C-B785-40C9-AA18-069975B48073}" type="datetime1">
              <a:rPr lang="en-US" smtClean="0"/>
              <a:t>10/5/2017</a:t>
            </a:fld>
            <a:endParaRPr lang="en-US" dirty="0"/>
          </a:p>
        </p:txBody>
      </p:sp>
      <p:sp>
        <p:nvSpPr>
          <p:cNvPr id="6" name="Footer Placeholder 5">
            <a:extLst>
              <a:ext uri="{FF2B5EF4-FFF2-40B4-BE49-F238E27FC236}">
                <a16:creationId xmlns:a16="http://schemas.microsoft.com/office/drawing/2014/main" id="{AFCF3BCE-73ED-4862-A5DB-453DCB54BA3B}"/>
              </a:ext>
            </a:extLst>
          </p:cNvPr>
          <p:cNvSpPr>
            <a:spLocks noGrp="1"/>
          </p:cNvSpPr>
          <p:nvPr>
            <p:ph type="ftr" sz="quarter" idx="11"/>
          </p:nvPr>
        </p:nvSpPr>
        <p:spPr/>
        <p:txBody>
          <a:bodyPr/>
          <a:lstStyle/>
          <a:p>
            <a:r>
              <a:rPr lang="en-US"/>
              <a:t>IoT-TLU Laboratory</a:t>
            </a:r>
            <a:endParaRPr lang="en-US" dirty="0"/>
          </a:p>
        </p:txBody>
      </p:sp>
      <p:sp>
        <p:nvSpPr>
          <p:cNvPr id="7" name="Slide Number Placeholder 6">
            <a:extLst>
              <a:ext uri="{FF2B5EF4-FFF2-40B4-BE49-F238E27FC236}">
                <a16:creationId xmlns:a16="http://schemas.microsoft.com/office/drawing/2014/main" id="{DE25732B-A971-4B8B-A852-EB82C4D46C4C}"/>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2895764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A screenshot of a social media post&#10;&#10;Description generated with very high confidence"/>
          <p:cNvPicPr>
            <a:picLocks noChangeAspect="1"/>
          </p:cNvPicPr>
          <p:nvPr/>
        </p:nvPicPr>
        <p:blipFill>
          <a:blip r:embed="rId2"/>
          <a:stretch>
            <a:fillRect/>
          </a:stretch>
        </p:blipFill>
        <p:spPr>
          <a:xfrm>
            <a:off x="1118988" y="1356358"/>
            <a:ext cx="2974328" cy="1769725"/>
          </a:xfrm>
          <a:prstGeom prst="rect">
            <a:avLst/>
          </a:prstGeom>
        </p:spPr>
      </p:pic>
      <p:pic>
        <p:nvPicPr>
          <p:cNvPr id="7" name="Picture 6">
            <a:extLst>
              <a:ext uri="{FF2B5EF4-FFF2-40B4-BE49-F238E27FC236}">
                <a16:creationId xmlns:a16="http://schemas.microsoft.com/office/drawing/2014/main" id="{86C94511-FA12-45F5-B45B-A19CF959B2A8}"/>
              </a:ext>
            </a:extLst>
          </p:cNvPr>
          <p:cNvPicPr>
            <a:picLocks noChangeAspect="1"/>
          </p:cNvPicPr>
          <p:nvPr/>
        </p:nvPicPr>
        <p:blipFill>
          <a:blip r:embed="rId3"/>
          <a:stretch>
            <a:fillRect/>
          </a:stretch>
        </p:blipFill>
        <p:spPr>
          <a:xfrm>
            <a:off x="4257042" y="2380815"/>
            <a:ext cx="2974328" cy="2090908"/>
          </a:xfrm>
          <a:prstGeom prst="rect">
            <a:avLst/>
          </a:prstGeom>
        </p:spPr>
      </p:pic>
      <p:pic>
        <p:nvPicPr>
          <p:cNvPr id="9" name="Picture 8" descr="A picture containing indoor, refrigerator, cabinet&#10;&#10;Description generated with very high confidence">
            <a:extLst>
              <a:ext uri="{FF2B5EF4-FFF2-40B4-BE49-F238E27FC236}">
                <a16:creationId xmlns:a16="http://schemas.microsoft.com/office/drawing/2014/main" id="{F638C128-A1CE-4798-BF65-E33048EFAB82}"/>
              </a:ext>
            </a:extLst>
          </p:cNvPr>
          <p:cNvPicPr>
            <a:picLocks noChangeAspect="1"/>
          </p:cNvPicPr>
          <p:nvPr/>
        </p:nvPicPr>
        <p:blipFill>
          <a:blip r:embed="rId4"/>
          <a:stretch>
            <a:fillRect/>
          </a:stretch>
        </p:blipFill>
        <p:spPr>
          <a:xfrm>
            <a:off x="1118988" y="3776475"/>
            <a:ext cx="2974328" cy="1665623"/>
          </a:xfrm>
          <a:prstGeom prst="rect">
            <a:avLst/>
          </a:prstGeom>
        </p:spPr>
      </p:pic>
      <p:sp>
        <p:nvSpPr>
          <p:cNvPr id="15" name="Title 1">
            <a:extLst>
              <a:ext uri="{FF2B5EF4-FFF2-40B4-BE49-F238E27FC236}">
                <a16:creationId xmlns:a16="http://schemas.microsoft.com/office/drawing/2014/main" id="{999805D9-AEDA-4063-8021-EEDFB541C42E}"/>
              </a:ext>
            </a:extLst>
          </p:cNvPr>
          <p:cNvSpPr>
            <a:spLocks noGrp="1"/>
          </p:cNvSpPr>
          <p:nvPr>
            <p:ph type="title"/>
          </p:nvPr>
        </p:nvSpPr>
        <p:spPr>
          <a:xfrm>
            <a:off x="8224429" y="2390658"/>
            <a:ext cx="3134147"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In kitchen</a:t>
            </a:r>
          </a:p>
        </p:txBody>
      </p:sp>
      <p:sp>
        <p:nvSpPr>
          <p:cNvPr id="5" name="Date Placeholder 4">
            <a:extLst>
              <a:ext uri="{FF2B5EF4-FFF2-40B4-BE49-F238E27FC236}">
                <a16:creationId xmlns:a16="http://schemas.microsoft.com/office/drawing/2014/main" id="{91D43912-531E-4075-9679-3C610DA4E84F}"/>
              </a:ext>
            </a:extLst>
          </p:cNvPr>
          <p:cNvSpPr>
            <a:spLocks noGrp="1"/>
          </p:cNvSpPr>
          <p:nvPr>
            <p:ph type="dt" sz="half" idx="10"/>
          </p:nvPr>
        </p:nvSpPr>
        <p:spPr/>
        <p:txBody>
          <a:bodyPr/>
          <a:lstStyle/>
          <a:p>
            <a:fld id="{83AEE957-5A27-4348-9656-E6613CED20E3}" type="datetime1">
              <a:rPr lang="en-US" smtClean="0"/>
              <a:t>10/5/2017</a:t>
            </a:fld>
            <a:endParaRPr lang="en-US" dirty="0"/>
          </a:p>
        </p:txBody>
      </p:sp>
      <p:sp>
        <p:nvSpPr>
          <p:cNvPr id="6" name="Footer Placeholder 5">
            <a:extLst>
              <a:ext uri="{FF2B5EF4-FFF2-40B4-BE49-F238E27FC236}">
                <a16:creationId xmlns:a16="http://schemas.microsoft.com/office/drawing/2014/main" id="{FB42D4BC-5E0C-4C55-BBDF-DB9442B2CC17}"/>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16CEDAA9-0CBF-40D5-8BD5-1F918FE04F7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427051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4="http://schemas.microsoft.com/office/drawing/2010/main">
                <a:solidFill>
                  <a:srgbClr val="FFFFFF"/>
                </a:solidFill>
              </a14:hiddenFill>
            </a:ext>
          </a:extLst>
        </p:spPr>
      </p:pic>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3278EB-D24B-456F-AFF8-594164770A9C}"/>
              </a:ext>
            </a:extLst>
          </p:cNvPr>
          <p:cNvPicPr>
            <a:picLocks noChangeAspect="1"/>
          </p:cNvPicPr>
          <p:nvPr/>
        </p:nvPicPr>
        <p:blipFill>
          <a:blip r:embed="rId3"/>
          <a:stretch>
            <a:fillRect/>
          </a:stretch>
        </p:blipFill>
        <p:spPr>
          <a:xfrm>
            <a:off x="4711778" y="1163112"/>
            <a:ext cx="6844045" cy="4527272"/>
          </a:xfrm>
          <a:prstGeom prst="rect">
            <a:avLst/>
          </a:prstGeom>
        </p:spPr>
      </p:pic>
      <p:grpSp>
        <p:nvGrpSpPr>
          <p:cNvPr id="17"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45" name="Title 1">
            <a:extLst>
              <a:ext uri="{FF2B5EF4-FFF2-40B4-BE49-F238E27FC236}">
                <a16:creationId xmlns:a16="http://schemas.microsoft.com/office/drawing/2014/main" id="{E1CBA945-75DF-4DE7-A288-EED0867107AB}"/>
              </a:ext>
            </a:extLst>
          </p:cNvPr>
          <p:cNvSpPr>
            <a:spLocks noGrp="1"/>
          </p:cNvSpPr>
          <p:nvPr>
            <p:ph type="title"/>
          </p:nvPr>
        </p:nvSpPr>
        <p:spPr>
          <a:xfrm>
            <a:off x="909220" y="2390658"/>
            <a:ext cx="3134147"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Smart car</a:t>
            </a:r>
          </a:p>
        </p:txBody>
      </p:sp>
      <p:sp>
        <p:nvSpPr>
          <p:cNvPr id="6" name="Date Placeholder 5">
            <a:extLst>
              <a:ext uri="{FF2B5EF4-FFF2-40B4-BE49-F238E27FC236}">
                <a16:creationId xmlns:a16="http://schemas.microsoft.com/office/drawing/2014/main" id="{1172BC66-5750-4ACF-95AE-9BC9340C6E5C}"/>
              </a:ext>
            </a:extLst>
          </p:cNvPr>
          <p:cNvSpPr>
            <a:spLocks noGrp="1"/>
          </p:cNvSpPr>
          <p:nvPr>
            <p:ph type="dt" sz="half" idx="10"/>
          </p:nvPr>
        </p:nvSpPr>
        <p:spPr/>
        <p:txBody>
          <a:bodyPr/>
          <a:lstStyle/>
          <a:p>
            <a:fld id="{C389FE1C-301F-4496-8405-4DE60FC17736}" type="datetime1">
              <a:rPr lang="en-US" smtClean="0"/>
              <a:t>10/5/2017</a:t>
            </a:fld>
            <a:endParaRPr lang="en-US" dirty="0"/>
          </a:p>
        </p:txBody>
      </p:sp>
      <p:sp>
        <p:nvSpPr>
          <p:cNvPr id="7" name="Footer Placeholder 6">
            <a:extLst>
              <a:ext uri="{FF2B5EF4-FFF2-40B4-BE49-F238E27FC236}">
                <a16:creationId xmlns:a16="http://schemas.microsoft.com/office/drawing/2014/main" id="{DB684852-59E9-4CCC-A519-ECB1EA6268F8}"/>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6EE75EFC-5E3C-4EF8-B681-B290DD60E79D}"/>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401636237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4="http://schemas.microsoft.com/office/drawing/2010/main">
                <a:solidFill>
                  <a:srgbClr val="FFFFFF"/>
                </a:solidFill>
              </a14:hiddenFill>
            </a:ext>
          </a:extLst>
        </p:spPr>
      </p:pic>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Content Placeholder 4" descr="A picture containing sky, airplane&#10;&#10;Description generated with very high confidence"/>
          <p:cNvPicPr>
            <a:picLocks noChangeAspect="1"/>
          </p:cNvPicPr>
          <p:nvPr/>
        </p:nvPicPr>
        <p:blipFill>
          <a:blip r:embed="rId3"/>
          <a:stretch>
            <a:fillRect/>
          </a:stretch>
        </p:blipFill>
        <p:spPr>
          <a:xfrm>
            <a:off x="4711778" y="1334119"/>
            <a:ext cx="6844045" cy="4185257"/>
          </a:xfrm>
          <a:prstGeom prst="rect">
            <a:avLst/>
          </a:prstGeom>
        </p:spPr>
      </p:pic>
      <p:grpSp>
        <p:nvGrpSpPr>
          <p:cNvPr id="22" name="Group 21"/>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3"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4"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0"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56" name="Title 1">
            <a:extLst>
              <a:ext uri="{FF2B5EF4-FFF2-40B4-BE49-F238E27FC236}">
                <a16:creationId xmlns:a16="http://schemas.microsoft.com/office/drawing/2014/main" id="{21C60463-3CFA-4F9F-A321-6744F7FD51EB}"/>
              </a:ext>
            </a:extLst>
          </p:cNvPr>
          <p:cNvSpPr>
            <a:spLocks noGrp="1"/>
          </p:cNvSpPr>
          <p:nvPr>
            <p:ph type="title"/>
          </p:nvPr>
        </p:nvSpPr>
        <p:spPr>
          <a:xfrm>
            <a:off x="909220" y="2390658"/>
            <a:ext cx="3134147"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On plane</a:t>
            </a:r>
          </a:p>
        </p:txBody>
      </p:sp>
      <p:sp>
        <p:nvSpPr>
          <p:cNvPr id="5" name="Date Placeholder 4">
            <a:extLst>
              <a:ext uri="{FF2B5EF4-FFF2-40B4-BE49-F238E27FC236}">
                <a16:creationId xmlns:a16="http://schemas.microsoft.com/office/drawing/2014/main" id="{01938E94-D3CD-4DA2-9B89-3D155B89AAAC}"/>
              </a:ext>
            </a:extLst>
          </p:cNvPr>
          <p:cNvSpPr>
            <a:spLocks noGrp="1"/>
          </p:cNvSpPr>
          <p:nvPr>
            <p:ph type="dt" sz="half" idx="10"/>
          </p:nvPr>
        </p:nvSpPr>
        <p:spPr/>
        <p:txBody>
          <a:bodyPr/>
          <a:lstStyle/>
          <a:p>
            <a:fld id="{5CD37853-B387-4EE8-BCB5-7B8005047229}" type="datetime1">
              <a:rPr lang="en-US" smtClean="0"/>
              <a:t>10/5/2017</a:t>
            </a:fld>
            <a:endParaRPr lang="en-US" dirty="0"/>
          </a:p>
        </p:txBody>
      </p:sp>
      <p:sp>
        <p:nvSpPr>
          <p:cNvPr id="6" name="Footer Placeholder 5">
            <a:extLst>
              <a:ext uri="{FF2B5EF4-FFF2-40B4-BE49-F238E27FC236}">
                <a16:creationId xmlns:a16="http://schemas.microsoft.com/office/drawing/2014/main" id="{527BF63A-6E33-46F1-81DB-B5DE0F41BE13}"/>
              </a:ext>
            </a:extLst>
          </p:cNvPr>
          <p:cNvSpPr>
            <a:spLocks noGrp="1"/>
          </p:cNvSpPr>
          <p:nvPr>
            <p:ph type="ftr" sz="quarter" idx="11"/>
          </p:nvPr>
        </p:nvSpPr>
        <p:spPr/>
        <p:txBody>
          <a:bodyPr/>
          <a:lstStyle/>
          <a:p>
            <a:r>
              <a:rPr lang="en-US"/>
              <a:t>IoT-TLU Laboratory</a:t>
            </a:r>
            <a:endParaRPr lang="en-US" dirty="0"/>
          </a:p>
        </p:txBody>
      </p:sp>
      <p:sp>
        <p:nvSpPr>
          <p:cNvPr id="7" name="Slide Number Placeholder 6">
            <a:extLst>
              <a:ext uri="{FF2B5EF4-FFF2-40B4-BE49-F238E27FC236}">
                <a16:creationId xmlns:a16="http://schemas.microsoft.com/office/drawing/2014/main" id="{F428CA5C-AD96-4004-AE8E-5805B195C204}"/>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53667953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 name="Rectangle 16"/>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0"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2"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1"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7" name="Picture 6" descr="A close up of an engine&#10;&#10;Description generated with high confidence">
            <a:extLst>
              <a:ext uri="{FF2B5EF4-FFF2-40B4-BE49-F238E27FC236}">
                <a16:creationId xmlns:a16="http://schemas.microsoft.com/office/drawing/2014/main" id="{A9C96023-8B31-47E2-9394-DA35468D5676}"/>
              </a:ext>
            </a:extLst>
          </p:cNvPr>
          <p:cNvPicPr>
            <a:picLocks noChangeAspect="1"/>
          </p:cNvPicPr>
          <p:nvPr/>
        </p:nvPicPr>
        <p:blipFill rotWithShape="1">
          <a:blip r:embed="rId3"/>
          <a:srcRect t="11753" r="-2" b="20250"/>
          <a:stretch/>
        </p:blipFill>
        <p:spPr>
          <a:xfrm>
            <a:off x="-5597" y="3427414"/>
            <a:ext cx="7558541" cy="3430587"/>
          </a:xfrm>
          <a:custGeom>
            <a:avLst/>
            <a:gdLst>
              <a:gd name="connsiteX0" fmla="*/ 0 w 7558541"/>
              <a:gd name="connsiteY0" fmla="*/ 0 h 3430587"/>
              <a:gd name="connsiteX1" fmla="*/ 7558541 w 7558541"/>
              <a:gd name="connsiteY1" fmla="*/ 0 h 3430587"/>
              <a:gd name="connsiteX2" fmla="*/ 7558541 w 7558541"/>
              <a:gd name="connsiteY2" fmla="*/ 3430587 h 3430587"/>
              <a:gd name="connsiteX3" fmla="*/ 0 w 7558541"/>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7558541" h="3430587">
                <a:moveTo>
                  <a:pt x="0" y="0"/>
                </a:moveTo>
                <a:lnTo>
                  <a:pt x="7558541" y="0"/>
                </a:lnTo>
                <a:lnTo>
                  <a:pt x="7558541" y="3430587"/>
                </a:lnTo>
                <a:lnTo>
                  <a:pt x="0" y="3430587"/>
                </a:lnTo>
                <a:close/>
              </a:path>
            </a:pathLst>
          </a:custGeom>
        </p:spPr>
      </p:pic>
      <p:pic>
        <p:nvPicPr>
          <p:cNvPr id="10" name="Content Placeholder 4" descr="A picture containing indoor, floor, person, building&#10;&#10;Description generated with very high confidence"/>
          <p:cNvPicPr>
            <a:picLocks noChangeAspect="1"/>
          </p:cNvPicPr>
          <p:nvPr/>
        </p:nvPicPr>
        <p:blipFill rotWithShape="1">
          <a:blip r:embed="rId4"/>
          <a:srcRect t="5773" r="-2" b="16712"/>
          <a:stretch/>
        </p:blipFill>
        <p:spPr>
          <a:xfrm>
            <a:off x="-5597" y="1"/>
            <a:ext cx="7558541" cy="3427413"/>
          </a:xfrm>
          <a:custGeom>
            <a:avLst/>
            <a:gdLst>
              <a:gd name="connsiteX0" fmla="*/ 0 w 7558541"/>
              <a:gd name="connsiteY0" fmla="*/ 0 h 3427413"/>
              <a:gd name="connsiteX1" fmla="*/ 7558541 w 7558541"/>
              <a:gd name="connsiteY1" fmla="*/ 0 h 3427413"/>
              <a:gd name="connsiteX2" fmla="*/ 7558541 w 7558541"/>
              <a:gd name="connsiteY2" fmla="*/ 3427413 h 3427413"/>
              <a:gd name="connsiteX3" fmla="*/ 0 w 7558541"/>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7558541" h="3427413">
                <a:moveTo>
                  <a:pt x="0" y="0"/>
                </a:moveTo>
                <a:lnTo>
                  <a:pt x="7558541" y="0"/>
                </a:lnTo>
                <a:lnTo>
                  <a:pt x="7558541" y="3427413"/>
                </a:lnTo>
                <a:lnTo>
                  <a:pt x="0" y="3427413"/>
                </a:lnTo>
                <a:close/>
              </a:path>
            </a:pathLst>
          </a:custGeom>
        </p:spPr>
      </p:pic>
      <p:cxnSp>
        <p:nvCxnSpPr>
          <p:cNvPr id="76" name="Straight Connector 7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78" name="Straight Connector 7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75" name="Title 1">
            <a:extLst>
              <a:ext uri="{FF2B5EF4-FFF2-40B4-BE49-F238E27FC236}">
                <a16:creationId xmlns:a16="http://schemas.microsoft.com/office/drawing/2014/main" id="{D81C8A2F-F4AC-4ED3-AED7-0FD0567E223A}"/>
              </a:ext>
            </a:extLst>
          </p:cNvPr>
          <p:cNvSpPr>
            <a:spLocks noGrp="1"/>
          </p:cNvSpPr>
          <p:nvPr>
            <p:ph type="title"/>
          </p:nvPr>
        </p:nvSpPr>
        <p:spPr>
          <a:xfrm>
            <a:off x="8281583" y="2390658"/>
            <a:ext cx="3134147"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In factory</a:t>
            </a:r>
          </a:p>
        </p:txBody>
      </p:sp>
      <p:sp>
        <p:nvSpPr>
          <p:cNvPr id="5" name="Date Placeholder 4">
            <a:extLst>
              <a:ext uri="{FF2B5EF4-FFF2-40B4-BE49-F238E27FC236}">
                <a16:creationId xmlns:a16="http://schemas.microsoft.com/office/drawing/2014/main" id="{4F0D3D3B-A6AD-44E6-8E23-C3745862981F}"/>
              </a:ext>
            </a:extLst>
          </p:cNvPr>
          <p:cNvSpPr>
            <a:spLocks noGrp="1"/>
          </p:cNvSpPr>
          <p:nvPr>
            <p:ph type="dt" sz="half" idx="10"/>
          </p:nvPr>
        </p:nvSpPr>
        <p:spPr/>
        <p:txBody>
          <a:bodyPr/>
          <a:lstStyle/>
          <a:p>
            <a:fld id="{071FAD37-BFB7-4073-86D4-B52E3EEE3ABF}" type="datetime1">
              <a:rPr lang="en-US" smtClean="0"/>
              <a:t>10/5/2017</a:t>
            </a:fld>
            <a:endParaRPr lang="en-US" dirty="0"/>
          </a:p>
        </p:txBody>
      </p:sp>
      <p:sp>
        <p:nvSpPr>
          <p:cNvPr id="6" name="Footer Placeholder 5">
            <a:extLst>
              <a:ext uri="{FF2B5EF4-FFF2-40B4-BE49-F238E27FC236}">
                <a16:creationId xmlns:a16="http://schemas.microsoft.com/office/drawing/2014/main" id="{1020FA3B-1759-4A39-8441-56648C9FEA2E}"/>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17A32997-9E47-44C8-A444-1BA53B201904}"/>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564862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 name="Rectangle 19"/>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Rectangle 22"/>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Rectangle 47"/>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Rectangle 59"/>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2200275" y="618518"/>
            <a:ext cx="9807695" cy="1478570"/>
          </a:xfrm>
        </p:spPr>
        <p:txBody>
          <a:bodyPr>
            <a:normAutofit/>
          </a:bodyPr>
          <a:lstStyle/>
          <a:p>
            <a:r>
              <a:rPr lang="en-US" sz="4000" dirty="0"/>
              <a:t>Introduction of Embedded systems</a:t>
            </a:r>
            <a:endParaRPr lang="en-US" sz="4000" cap="none" dirty="0">
              <a:latin typeface="Arial" panose="020B0604020202020204" pitchFamily="34" charset="0"/>
              <a:cs typeface="Arial" panose="020B0604020202020204" pitchFamily="34" charset="0"/>
            </a:endParaRPr>
          </a:p>
        </p:txBody>
      </p:sp>
      <p:sp>
        <p:nvSpPr>
          <p:cNvPr id="11" name="Content Placeholder 10"/>
          <p:cNvSpPr>
            <a:spLocks noGrp="1"/>
          </p:cNvSpPr>
          <p:nvPr>
            <p:ph idx="1"/>
          </p:nvPr>
        </p:nvSpPr>
        <p:spPr>
          <a:xfrm>
            <a:off x="7962518" y="2249487"/>
            <a:ext cx="3536755" cy="3541714"/>
          </a:xfrm>
        </p:spPr>
        <p:txBody>
          <a:bodyPr>
            <a:normAutofit fontScale="92500"/>
          </a:bodyPr>
          <a:lstStyle/>
          <a:p>
            <a:r>
              <a:rPr lang="en-US" altLang="zh-TW" b="1" dirty="0">
                <a:solidFill>
                  <a:srgbClr val="7AF8CC"/>
                </a:solidFill>
              </a:rPr>
              <a:t>Introduction</a:t>
            </a:r>
          </a:p>
          <a:p>
            <a:pPr lvl="0"/>
            <a:r>
              <a:rPr lang="en-US" altLang="zh-TW" b="1" dirty="0">
                <a:solidFill>
                  <a:srgbClr val="7AF8CC"/>
                </a:solidFill>
              </a:rPr>
              <a:t>Applications</a:t>
            </a:r>
          </a:p>
          <a:p>
            <a:r>
              <a:rPr lang="en-US" altLang="zh-TW" b="1" dirty="0"/>
              <a:t>History</a:t>
            </a:r>
          </a:p>
          <a:p>
            <a:pPr lvl="0"/>
            <a:r>
              <a:rPr lang="en-US" altLang="zh-TW" b="1" dirty="0">
                <a:solidFill>
                  <a:srgbClr val="7AF8CC"/>
                </a:solidFill>
              </a:rPr>
              <a:t>Characteristics</a:t>
            </a:r>
          </a:p>
          <a:p>
            <a:pPr lvl="0"/>
            <a:r>
              <a:rPr lang="en-US" altLang="zh-TW" b="1" dirty="0">
                <a:solidFill>
                  <a:srgbClr val="7AF8CC"/>
                </a:solidFill>
              </a:rPr>
              <a:t>Architecture &amp; Design</a:t>
            </a:r>
          </a:p>
          <a:p>
            <a:r>
              <a:rPr lang="en-US" altLang="zh-TW" b="1" dirty="0">
                <a:solidFill>
                  <a:schemeClr val="folHlink"/>
                </a:solidFill>
              </a:rPr>
              <a:t>Typical Development KITs</a:t>
            </a:r>
          </a:p>
          <a:p>
            <a:pPr lvl="0"/>
            <a:endParaRPr lang="en-US" altLang="zh-TW" b="1" dirty="0">
              <a:solidFill>
                <a:srgbClr val="7AF8CC"/>
              </a:solidFill>
            </a:endParaRPr>
          </a:p>
          <a:p>
            <a:endParaRPr lang="en-US" sz="1800" dirty="0"/>
          </a:p>
        </p:txBody>
      </p:sp>
      <p:pic>
        <p:nvPicPr>
          <p:cNvPr id="9" name="Content Placeholder 5"/>
          <p:cNvPicPr>
            <a:picLocks noChangeAspect="1"/>
          </p:cNvPicPr>
          <p:nvPr/>
        </p:nvPicPr>
        <p:blipFill>
          <a:blip r:embed="rId3"/>
          <a:stretch>
            <a:fillRect/>
          </a:stretch>
        </p:blipFill>
        <p:spPr>
          <a:xfrm>
            <a:off x="0" y="2479676"/>
            <a:ext cx="7558541" cy="2692730"/>
          </a:xfrm>
          <a:prstGeom prst="rect">
            <a:avLst/>
          </a:prstGeom>
        </p:spPr>
      </p:pic>
      <p:sp>
        <p:nvSpPr>
          <p:cNvPr id="3" name="Rectangle 2">
            <a:extLst>
              <a:ext uri="{FF2B5EF4-FFF2-40B4-BE49-F238E27FC236}">
                <a16:creationId xmlns:a16="http://schemas.microsoft.com/office/drawing/2014/main" id="{F8AB6217-B340-4B2E-A324-2BBA5D0DB42E}"/>
              </a:ext>
            </a:extLst>
          </p:cNvPr>
          <p:cNvSpPr/>
          <p:nvPr/>
        </p:nvSpPr>
        <p:spPr>
          <a:xfrm>
            <a:off x="7752969" y="6295232"/>
            <a:ext cx="1292341" cy="369332"/>
          </a:xfrm>
          <a:prstGeom prst="rect">
            <a:avLst/>
          </a:prstGeom>
        </p:spPr>
        <p:txBody>
          <a:bodyPr wrap="none">
            <a:spAutoFit/>
          </a:bodyPr>
          <a:lstStyle/>
          <a:p>
            <a:r>
              <a:rPr lang="en-US" dirty="0">
                <a:solidFill>
                  <a:srgbClr val="000000"/>
                </a:solidFill>
                <a:latin typeface="Linux Libertine"/>
              </a:rPr>
              <a:t>PIC16C505</a:t>
            </a:r>
            <a:endParaRPr lang="en-US" b="0" i="0" dirty="0">
              <a:solidFill>
                <a:srgbClr val="000000"/>
              </a:solidFill>
              <a:effectLst/>
              <a:latin typeface="Linux Libertine"/>
            </a:endParaRPr>
          </a:p>
        </p:txBody>
      </p:sp>
      <p:sp>
        <p:nvSpPr>
          <p:cNvPr id="7" name="Date Placeholder 6">
            <a:extLst>
              <a:ext uri="{FF2B5EF4-FFF2-40B4-BE49-F238E27FC236}">
                <a16:creationId xmlns:a16="http://schemas.microsoft.com/office/drawing/2014/main" id="{E729F57A-3238-4C9B-8829-ED70E2C9A4AE}"/>
              </a:ext>
            </a:extLst>
          </p:cNvPr>
          <p:cNvSpPr>
            <a:spLocks noGrp="1"/>
          </p:cNvSpPr>
          <p:nvPr>
            <p:ph type="dt" sz="half" idx="10"/>
          </p:nvPr>
        </p:nvSpPr>
        <p:spPr/>
        <p:txBody>
          <a:bodyPr/>
          <a:lstStyle/>
          <a:p>
            <a:fld id="{380F06F1-44B0-4C6E-83A1-55647B8980FA}" type="datetime1">
              <a:rPr lang="en-US" smtClean="0"/>
              <a:t>10/5/2017</a:t>
            </a:fld>
            <a:endParaRPr lang="en-US" dirty="0"/>
          </a:p>
        </p:txBody>
      </p:sp>
      <p:sp>
        <p:nvSpPr>
          <p:cNvPr id="8" name="Footer Placeholder 7">
            <a:extLst>
              <a:ext uri="{FF2B5EF4-FFF2-40B4-BE49-F238E27FC236}">
                <a16:creationId xmlns:a16="http://schemas.microsoft.com/office/drawing/2014/main" id="{AC716321-D241-4DD1-9238-895BD71CF7A3}"/>
              </a:ext>
            </a:extLst>
          </p:cNvPr>
          <p:cNvSpPr>
            <a:spLocks noGrp="1"/>
          </p:cNvSpPr>
          <p:nvPr>
            <p:ph type="ftr" sz="quarter" idx="11"/>
          </p:nvPr>
        </p:nvSpPr>
        <p:spPr/>
        <p:txBody>
          <a:bodyPr/>
          <a:lstStyle/>
          <a:p>
            <a:r>
              <a:rPr lang="en-US"/>
              <a:t>IoT-TLU Laboratory</a:t>
            </a:r>
            <a:endParaRPr lang="en-US" dirty="0"/>
          </a:p>
        </p:txBody>
      </p:sp>
      <p:sp>
        <p:nvSpPr>
          <p:cNvPr id="10" name="Slide Number Placeholder 9">
            <a:extLst>
              <a:ext uri="{FF2B5EF4-FFF2-40B4-BE49-F238E27FC236}">
                <a16:creationId xmlns:a16="http://schemas.microsoft.com/office/drawing/2014/main" id="{3011D278-B01F-4190-B972-A668C88ED0B3}"/>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57995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pollo computer DSKY user interface unit.">
            <a:hlinkClick r:id="rId2" tooltip="Apollo computer DSKY user interface unit."/>
            <a:extLst>
              <a:ext uri="{FF2B5EF4-FFF2-40B4-BE49-F238E27FC236}">
                <a16:creationId xmlns:a16="http://schemas.microsoft.com/office/drawing/2014/main" id="{E9F6C678-C3B8-4A27-B37B-BD21A1A415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31" r="1" b="3746"/>
          <a:stretch/>
        </p:blipFill>
        <p:spPr bwMode="auto">
          <a:xfrm>
            <a:off x="7619998" y="780235"/>
            <a:ext cx="3425199" cy="2420166"/>
          </a:xfrm>
          <a:custGeom>
            <a:avLst/>
            <a:gdLst>
              <a:gd name="connsiteX0" fmla="*/ 166465 w 3425199"/>
              <a:gd name="connsiteY0" fmla="*/ 0 h 2420166"/>
              <a:gd name="connsiteX1" fmla="*/ 3425199 w 3425199"/>
              <a:gd name="connsiteY1" fmla="*/ 0 h 2420166"/>
              <a:gd name="connsiteX2" fmla="*/ 3425199 w 3425199"/>
              <a:gd name="connsiteY2" fmla="*/ 2420166 h 2420166"/>
              <a:gd name="connsiteX3" fmla="*/ 0 w 3425199"/>
              <a:gd name="connsiteY3" fmla="*/ 2420166 h 2420166"/>
              <a:gd name="connsiteX4" fmla="*/ 0 w 3425199"/>
              <a:gd name="connsiteY4" fmla="*/ 166465 h 2420166"/>
              <a:gd name="connsiteX5" fmla="*/ 166465 w 3425199"/>
              <a:gd name="connsiteY5" fmla="*/ 0 h 242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6" descr="The display and keyboard (DSKY) user interface of the Apollo Guidance Computer (AGC) mounted on the control panel of the command module (CM), with Flight Director Attitude Indicator (FDAI) above.">
            <a:hlinkClick r:id="rId4" tooltip="The display and keyboard (DSKY) user interface of the Apollo Guidance Computer (AGC) mounted on the control panel of the command module (CM), with Flight Director Attitude Indicator (FDAI) above."/>
            <a:extLst>
              <a:ext uri="{FF2B5EF4-FFF2-40B4-BE49-F238E27FC236}">
                <a16:creationId xmlns:a16="http://schemas.microsoft.com/office/drawing/2014/main" id="{7CC55956-B604-42A8-8EB9-0B8AB239E8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24744"/>
          <a:stretch/>
        </p:blipFill>
        <p:spPr bwMode="auto">
          <a:xfrm>
            <a:off x="7619998" y="3611219"/>
            <a:ext cx="3425199" cy="2420166"/>
          </a:xfrm>
          <a:custGeom>
            <a:avLst/>
            <a:gdLst>
              <a:gd name="connsiteX0" fmla="*/ 0 w 3425199"/>
              <a:gd name="connsiteY0" fmla="*/ 0 h 2420166"/>
              <a:gd name="connsiteX1" fmla="*/ 3425199 w 3425199"/>
              <a:gd name="connsiteY1" fmla="*/ 0 h 2420166"/>
              <a:gd name="connsiteX2" fmla="*/ 3425199 w 3425199"/>
              <a:gd name="connsiteY2" fmla="*/ 2253701 h 2420166"/>
              <a:gd name="connsiteX3" fmla="*/ 3258734 w 3425199"/>
              <a:gd name="connsiteY3" fmla="*/ 2420166 h 2420166"/>
              <a:gd name="connsiteX4" fmla="*/ 0 w 3425199"/>
              <a:gd name="connsiteY4" fmla="*/ 2420166 h 242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305993"/>
            <a:ext cx="5894387" cy="948483"/>
          </a:xfrm>
        </p:spPr>
        <p:txBody>
          <a:bodyPr anchor="b">
            <a:normAutofit/>
          </a:bodyPr>
          <a:lstStyle/>
          <a:p>
            <a:r>
              <a:rPr lang="en-US" cap="none" dirty="0">
                <a:latin typeface="Arial" panose="020B0604020202020204" pitchFamily="34" charset="0"/>
                <a:cs typeface="Arial" panose="020B0604020202020204" pitchFamily="34" charset="0"/>
              </a:rPr>
              <a:t>History</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85925"/>
            <a:ext cx="5894388" cy="4105276"/>
          </a:xfrm>
        </p:spPr>
        <p:txBody>
          <a:bodyPr>
            <a:normAutofit fontScale="92500"/>
          </a:bodyPr>
          <a:lstStyle/>
          <a:p>
            <a:pPr fontAlgn="auto">
              <a:lnSpc>
                <a:spcPct val="100000"/>
              </a:lnSpc>
              <a:spcAft>
                <a:spcPts val="0"/>
              </a:spcAft>
              <a:defRPr/>
            </a:pPr>
            <a:endParaRPr lang="en-US" altLang="en-US" sz="2200" dirty="0"/>
          </a:p>
          <a:p>
            <a:pPr>
              <a:buSzPct val="100000"/>
              <a:defRPr/>
            </a:pPr>
            <a:r>
              <a:rPr lang="en-US" altLang="en-US" dirty="0">
                <a:solidFill>
                  <a:schemeClr val="accent5">
                    <a:lumMod val="10000"/>
                  </a:schemeClr>
                </a:solidFill>
              </a:rPr>
              <a:t>In the earliest years of computers in 1930 – 40s, computers were sometimes dedicated to a single purpose task.</a:t>
            </a:r>
          </a:p>
          <a:p>
            <a:pPr fontAlgn="auto">
              <a:lnSpc>
                <a:spcPct val="100000"/>
              </a:lnSpc>
              <a:spcAft>
                <a:spcPts val="0"/>
              </a:spcAft>
              <a:buSzPct val="100000"/>
              <a:defRPr/>
            </a:pPr>
            <a:endParaRPr lang="en-US" altLang="en-US" sz="2200" dirty="0"/>
          </a:p>
          <a:p>
            <a:pPr fontAlgn="auto">
              <a:spcAft>
                <a:spcPts val="0"/>
              </a:spcAft>
              <a:buSzPct val="100000"/>
              <a:defRPr/>
            </a:pPr>
            <a:r>
              <a:rPr lang="en-US" altLang="en-US" dirty="0">
                <a:solidFill>
                  <a:schemeClr val="accent5">
                    <a:lumMod val="10000"/>
                  </a:schemeClr>
                </a:solidFill>
              </a:rPr>
              <a:t>One of the first recognizably modern embedded system was the Apollo Guidance Computer, developed by Charles Stark Draper at the MIT Instrumentation Laboratory. </a:t>
            </a:r>
          </a:p>
        </p:txBody>
      </p:sp>
      <p:sp>
        <p:nvSpPr>
          <p:cNvPr id="9" name="Date Placeholder 8">
            <a:extLst>
              <a:ext uri="{FF2B5EF4-FFF2-40B4-BE49-F238E27FC236}">
                <a16:creationId xmlns:a16="http://schemas.microsoft.com/office/drawing/2014/main" id="{3654FA43-C63D-49BE-86B7-F2E0389FB2F9}"/>
              </a:ext>
            </a:extLst>
          </p:cNvPr>
          <p:cNvSpPr>
            <a:spLocks noGrp="1"/>
          </p:cNvSpPr>
          <p:nvPr>
            <p:ph type="dt" sz="half" idx="10"/>
          </p:nvPr>
        </p:nvSpPr>
        <p:spPr/>
        <p:txBody>
          <a:bodyPr/>
          <a:lstStyle/>
          <a:p>
            <a:fld id="{B28F6CB6-7245-4535-8066-608A8B15FDCB}" type="datetime1">
              <a:rPr lang="en-US" smtClean="0"/>
              <a:t>10/5/2017</a:t>
            </a:fld>
            <a:endParaRPr lang="en-US" dirty="0"/>
          </a:p>
        </p:txBody>
      </p:sp>
      <p:sp>
        <p:nvSpPr>
          <p:cNvPr id="10" name="Footer Placeholder 9">
            <a:extLst>
              <a:ext uri="{FF2B5EF4-FFF2-40B4-BE49-F238E27FC236}">
                <a16:creationId xmlns:a16="http://schemas.microsoft.com/office/drawing/2014/main" id="{F8355545-18F0-4598-B1E3-D70A518BCCCD}"/>
              </a:ext>
            </a:extLst>
          </p:cNvPr>
          <p:cNvSpPr>
            <a:spLocks noGrp="1"/>
          </p:cNvSpPr>
          <p:nvPr>
            <p:ph type="ftr" sz="quarter" idx="11"/>
          </p:nvPr>
        </p:nvSpPr>
        <p:spPr/>
        <p:txBody>
          <a:bodyPr/>
          <a:lstStyle/>
          <a:p>
            <a:r>
              <a:rPr lang="en-US"/>
              <a:t>IoT-TLU Laboratory</a:t>
            </a:r>
            <a:endParaRPr lang="en-US" dirty="0"/>
          </a:p>
        </p:txBody>
      </p:sp>
      <p:sp>
        <p:nvSpPr>
          <p:cNvPr id="11" name="Slide Number Placeholder 10">
            <a:extLst>
              <a:ext uri="{FF2B5EF4-FFF2-40B4-BE49-F238E27FC236}">
                <a16:creationId xmlns:a16="http://schemas.microsoft.com/office/drawing/2014/main" id="{C0FB5F86-4B82-4938-B83B-56D859C01AC9}"/>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1925791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Intel_4004_worlds_first_microprocessor">
            <a:extLst>
              <a:ext uri="{FF2B5EF4-FFF2-40B4-BE49-F238E27FC236}">
                <a16:creationId xmlns:a16="http://schemas.microsoft.com/office/drawing/2014/main" id="{5838B995-E9A3-4151-84FE-844CD86919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16" r="-3" b="15604"/>
          <a:stretch/>
        </p:blipFill>
        <p:spPr bwMode="auto">
          <a:xfrm>
            <a:off x="7619998" y="3282697"/>
            <a:ext cx="3425199" cy="2337870"/>
          </a:xfrm>
          <a:custGeom>
            <a:avLst/>
            <a:gdLst>
              <a:gd name="connsiteX0" fmla="*/ 0 w 3425199"/>
              <a:gd name="connsiteY0" fmla="*/ 0 h 2337870"/>
              <a:gd name="connsiteX1" fmla="*/ 3425199 w 3425199"/>
              <a:gd name="connsiteY1" fmla="*/ 0 h 2337870"/>
              <a:gd name="connsiteX2" fmla="*/ 3425199 w 3425199"/>
              <a:gd name="connsiteY2" fmla="*/ 2171405 h 2337870"/>
              <a:gd name="connsiteX3" fmla="*/ 3258734 w 3425199"/>
              <a:gd name="connsiteY3" fmla="*/ 2337870 h 2337870"/>
              <a:gd name="connsiteX4" fmla="*/ 0 w 3425199"/>
              <a:gd name="connsiteY4" fmla="*/ 2337870 h 233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4" descr="motorola_mc6800l">
            <a:extLst>
              <a:ext uri="{FF2B5EF4-FFF2-40B4-BE49-F238E27FC236}">
                <a16:creationId xmlns:a16="http://schemas.microsoft.com/office/drawing/2014/main" id="{95A0C9B0-4992-4777-8DAE-A19CDEECB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6" r="1328" b="-1"/>
          <a:stretch/>
        </p:blipFill>
        <p:spPr bwMode="auto">
          <a:xfrm>
            <a:off x="7619998" y="780235"/>
            <a:ext cx="3425199" cy="2337870"/>
          </a:xfrm>
          <a:custGeom>
            <a:avLst/>
            <a:gdLst>
              <a:gd name="connsiteX0" fmla="*/ 166465 w 3425199"/>
              <a:gd name="connsiteY0" fmla="*/ 0 h 2337870"/>
              <a:gd name="connsiteX1" fmla="*/ 3425199 w 3425199"/>
              <a:gd name="connsiteY1" fmla="*/ 0 h 2337870"/>
              <a:gd name="connsiteX2" fmla="*/ 3425199 w 3425199"/>
              <a:gd name="connsiteY2" fmla="*/ 2337870 h 2337870"/>
              <a:gd name="connsiteX3" fmla="*/ 0 w 3425199"/>
              <a:gd name="connsiteY3" fmla="*/ 2337870 h 2337870"/>
              <a:gd name="connsiteX4" fmla="*/ 0 w 3425199"/>
              <a:gd name="connsiteY4" fmla="*/ 166465 h 2337870"/>
              <a:gd name="connsiteX5" fmla="*/ 166465 w 3425199"/>
              <a:gd name="connsiteY5" fmla="*/ 0 h 233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43270"/>
            <a:ext cx="5894388" cy="4147931"/>
          </a:xfrm>
        </p:spPr>
        <p:txBody>
          <a:bodyPr>
            <a:normAutofit/>
          </a:bodyPr>
          <a:lstStyle/>
          <a:p>
            <a:pPr fontAlgn="auto">
              <a:lnSpc>
                <a:spcPct val="110000"/>
              </a:lnSpc>
              <a:spcAft>
                <a:spcPts val="0"/>
              </a:spcAft>
              <a:defRPr/>
            </a:pPr>
            <a:endParaRPr lang="en-US" altLang="en-US" sz="2200" dirty="0"/>
          </a:p>
          <a:p>
            <a:pPr>
              <a:lnSpc>
                <a:spcPct val="110000"/>
              </a:lnSpc>
              <a:buSzPct val="100000"/>
              <a:defRPr/>
            </a:pPr>
            <a:r>
              <a:rPr lang="en-US" altLang="en-US" sz="2200" dirty="0">
                <a:solidFill>
                  <a:schemeClr val="accent5">
                    <a:lumMod val="10000"/>
                  </a:schemeClr>
                </a:solidFill>
              </a:rPr>
              <a:t>Since these early applications in the 1960s, embedded systems have come down in price and there has been a dramatic rise in processing power and functionality. The first microprocessor for example, the Intel 4004 was designed for calculators and other small systems but still required many external memory and support chips. </a:t>
            </a:r>
          </a:p>
        </p:txBody>
      </p:sp>
      <p:sp>
        <p:nvSpPr>
          <p:cNvPr id="9" name="Title 1">
            <a:extLst>
              <a:ext uri="{FF2B5EF4-FFF2-40B4-BE49-F238E27FC236}">
                <a16:creationId xmlns:a16="http://schemas.microsoft.com/office/drawing/2014/main" id="{0CAE8D47-0FA3-4B8A-AE86-A34F1137442A}"/>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History</a:t>
            </a:r>
          </a:p>
        </p:txBody>
      </p:sp>
      <p:sp>
        <p:nvSpPr>
          <p:cNvPr id="14" name="Date Placeholder 13">
            <a:extLst>
              <a:ext uri="{FF2B5EF4-FFF2-40B4-BE49-F238E27FC236}">
                <a16:creationId xmlns:a16="http://schemas.microsoft.com/office/drawing/2014/main" id="{1999CDDB-3832-4A1B-97B2-5405FA2BA7F1}"/>
              </a:ext>
            </a:extLst>
          </p:cNvPr>
          <p:cNvSpPr>
            <a:spLocks noGrp="1"/>
          </p:cNvSpPr>
          <p:nvPr>
            <p:ph type="dt" sz="half" idx="10"/>
          </p:nvPr>
        </p:nvSpPr>
        <p:spPr/>
        <p:txBody>
          <a:bodyPr/>
          <a:lstStyle/>
          <a:p>
            <a:fld id="{1EC88CF2-5F1F-4B91-BC0F-ADA4CD8B88D0}" type="datetime1">
              <a:rPr lang="en-US" smtClean="0"/>
              <a:t>10/5/2017</a:t>
            </a:fld>
            <a:endParaRPr lang="en-US" dirty="0"/>
          </a:p>
        </p:txBody>
      </p:sp>
      <p:sp>
        <p:nvSpPr>
          <p:cNvPr id="15" name="Footer Placeholder 14">
            <a:extLst>
              <a:ext uri="{FF2B5EF4-FFF2-40B4-BE49-F238E27FC236}">
                <a16:creationId xmlns:a16="http://schemas.microsoft.com/office/drawing/2014/main" id="{4D1F11F0-B5E7-468D-B180-F9C6CC8934EB}"/>
              </a:ext>
            </a:extLst>
          </p:cNvPr>
          <p:cNvSpPr>
            <a:spLocks noGrp="1"/>
          </p:cNvSpPr>
          <p:nvPr>
            <p:ph type="ftr" sz="quarter" idx="11"/>
          </p:nvPr>
        </p:nvSpPr>
        <p:spPr/>
        <p:txBody>
          <a:bodyPr/>
          <a:lstStyle/>
          <a:p>
            <a:r>
              <a:rPr lang="en-US"/>
              <a:t>IoT-TLU Laboratory</a:t>
            </a:r>
            <a:endParaRPr lang="en-US" dirty="0"/>
          </a:p>
        </p:txBody>
      </p:sp>
      <p:sp>
        <p:nvSpPr>
          <p:cNvPr id="16" name="Slide Number Placeholder 15">
            <a:extLst>
              <a:ext uri="{FF2B5EF4-FFF2-40B4-BE49-F238E27FC236}">
                <a16:creationId xmlns:a16="http://schemas.microsoft.com/office/drawing/2014/main" id="{7549DC20-3538-4833-8C15-382197D485DC}"/>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409736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Philips_remote_control">
            <a:hlinkClick r:id="rId2" invalidUrl="http://images.google.com/imgres?imgurl=http://www.oli.tudelft.nl/uselog/pictures/Philips_remote_control.jpg&amp;imgrefurl=http://www.uselog.com/2007/06/i-love-my-remote-control.html&amp;h=600&amp;w=800&amp;sz=114&amp;hl=en&amp;start=16&amp;um=1&amp;tbnid=Mzm5HClSBnWkAM:&amp;tbnh=107&amp;tbnw=143&amp;prev=/images%3Fq%3Dremote%2Bcontrol%26ndsp%3D20%26um%3D1%26hl%3Den%26rlz%3D1T4SKPB_enUS270US270%26sa%3DN"/>
            <a:extLst>
              <a:ext uri="{FF2B5EF4-FFF2-40B4-BE49-F238E27FC236}">
                <a16:creationId xmlns:a16="http://schemas.microsoft.com/office/drawing/2014/main" id="{36219078-AE59-4332-A2E8-039745EBC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33" r="-2" b="5046"/>
          <a:stretch/>
        </p:blipFill>
        <p:spPr bwMode="auto">
          <a:xfrm>
            <a:off x="7619998" y="3282697"/>
            <a:ext cx="3425199" cy="2337870"/>
          </a:xfrm>
          <a:custGeom>
            <a:avLst/>
            <a:gdLst>
              <a:gd name="connsiteX0" fmla="*/ 0 w 3425199"/>
              <a:gd name="connsiteY0" fmla="*/ 0 h 2337870"/>
              <a:gd name="connsiteX1" fmla="*/ 3425199 w 3425199"/>
              <a:gd name="connsiteY1" fmla="*/ 0 h 2337870"/>
              <a:gd name="connsiteX2" fmla="*/ 3425199 w 3425199"/>
              <a:gd name="connsiteY2" fmla="*/ 2171405 h 2337870"/>
              <a:gd name="connsiteX3" fmla="*/ 3258734 w 3425199"/>
              <a:gd name="connsiteY3" fmla="*/ 2337870 h 2337870"/>
              <a:gd name="connsiteX4" fmla="*/ 0 w 3425199"/>
              <a:gd name="connsiteY4" fmla="*/ 2337870 h 233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4" descr="The integrated circuit from an Intel 8742, an 8-bit microcontroller that includes a CPU running at 12 MHz, 128 bytes of RAM, 2048 bytes of EPROM, and I/O in the same chip.">
            <a:hlinkClick r:id="rId4" tooltip="The integrated circuit from an Intel 8742, an 8-bit microcontroller that includes a CPU running at 12 MHz, 128 bytes of RAM, 2048 bytes of EPROM, and I/O in the same chip."/>
            <a:extLst>
              <a:ext uri="{FF2B5EF4-FFF2-40B4-BE49-F238E27FC236}">
                <a16:creationId xmlns:a16="http://schemas.microsoft.com/office/drawing/2014/main" id="{D62EA87F-9645-4C3E-9E54-6AC98AB618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59" b="8370"/>
          <a:stretch/>
        </p:blipFill>
        <p:spPr bwMode="auto">
          <a:xfrm>
            <a:off x="7619998" y="780235"/>
            <a:ext cx="3425199" cy="2337870"/>
          </a:xfrm>
          <a:custGeom>
            <a:avLst/>
            <a:gdLst>
              <a:gd name="connsiteX0" fmla="*/ 166465 w 3425199"/>
              <a:gd name="connsiteY0" fmla="*/ 0 h 2337870"/>
              <a:gd name="connsiteX1" fmla="*/ 3425199 w 3425199"/>
              <a:gd name="connsiteY1" fmla="*/ 0 h 2337870"/>
              <a:gd name="connsiteX2" fmla="*/ 3425199 w 3425199"/>
              <a:gd name="connsiteY2" fmla="*/ 2337870 h 2337870"/>
              <a:gd name="connsiteX3" fmla="*/ 0 w 3425199"/>
              <a:gd name="connsiteY3" fmla="*/ 2337870 h 2337870"/>
              <a:gd name="connsiteX4" fmla="*/ 0 w 3425199"/>
              <a:gd name="connsiteY4" fmla="*/ 166465 h 2337870"/>
              <a:gd name="connsiteX5" fmla="*/ 166465 w 3425199"/>
              <a:gd name="connsiteY5" fmla="*/ 0 h 233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7"/>
            <a:ext cx="5894388" cy="4227444"/>
          </a:xfrm>
        </p:spPr>
        <p:txBody>
          <a:bodyPr vert="horz" lIns="91440" tIns="45720" rIns="91440" bIns="45720" rtlCol="0">
            <a:normAutofit/>
          </a:bodyPr>
          <a:lstStyle/>
          <a:p>
            <a:pPr fontAlgn="auto">
              <a:spcAft>
                <a:spcPts val="0"/>
              </a:spcAft>
              <a:defRPr/>
            </a:pPr>
            <a:endParaRPr lang="en-US" altLang="en-US" sz="2200" dirty="0"/>
          </a:p>
          <a:p>
            <a:pPr>
              <a:buSzPct val="100000"/>
            </a:pPr>
            <a:r>
              <a:rPr lang="en-US" altLang="zh-TW" sz="2200" dirty="0">
                <a:solidFill>
                  <a:schemeClr val="accent5">
                    <a:lumMod val="10000"/>
                  </a:schemeClr>
                </a:solidFill>
              </a:rPr>
              <a:t>By the mid-1980s, most of the common previously external system components had been integrated into the same chip as the processor and this modern form of the </a:t>
            </a:r>
            <a:r>
              <a:rPr lang="en-US" altLang="zh-TW" sz="2200" dirty="0">
                <a:solidFill>
                  <a:schemeClr val="accent5">
                    <a:lumMod val="10000"/>
                  </a:schemeClr>
                </a:solidFill>
                <a:hlinkClick r:id="rId6" tooltip="Microcontroller"/>
              </a:rPr>
              <a:t>microcontroller</a:t>
            </a:r>
            <a:r>
              <a:rPr lang="en-US" altLang="zh-TW" sz="2200" dirty="0">
                <a:solidFill>
                  <a:schemeClr val="accent5">
                    <a:lumMod val="10000"/>
                  </a:schemeClr>
                </a:solidFill>
              </a:rPr>
              <a:t> allowed an even more widespread use, which by the end of the decade were the norm rather than the exception for almost all electronics devices. </a:t>
            </a: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History</a:t>
            </a:r>
          </a:p>
        </p:txBody>
      </p:sp>
      <p:sp>
        <p:nvSpPr>
          <p:cNvPr id="12" name="Date Placeholder 11">
            <a:extLst>
              <a:ext uri="{FF2B5EF4-FFF2-40B4-BE49-F238E27FC236}">
                <a16:creationId xmlns:a16="http://schemas.microsoft.com/office/drawing/2014/main" id="{DDB252CD-C9C2-4164-A861-9E4BAEF3ED09}"/>
              </a:ext>
            </a:extLst>
          </p:cNvPr>
          <p:cNvSpPr>
            <a:spLocks noGrp="1"/>
          </p:cNvSpPr>
          <p:nvPr>
            <p:ph type="dt" sz="half" idx="10"/>
          </p:nvPr>
        </p:nvSpPr>
        <p:spPr/>
        <p:txBody>
          <a:bodyPr/>
          <a:lstStyle/>
          <a:p>
            <a:fld id="{1D632D62-2359-46A3-8B22-20EE9175FF69}" type="datetime1">
              <a:rPr lang="en-US" smtClean="0"/>
              <a:t>10/5/2017</a:t>
            </a:fld>
            <a:endParaRPr lang="en-US" dirty="0"/>
          </a:p>
        </p:txBody>
      </p:sp>
      <p:sp>
        <p:nvSpPr>
          <p:cNvPr id="13" name="Footer Placeholder 12">
            <a:extLst>
              <a:ext uri="{FF2B5EF4-FFF2-40B4-BE49-F238E27FC236}">
                <a16:creationId xmlns:a16="http://schemas.microsoft.com/office/drawing/2014/main" id="{526D5343-6433-4112-BDBB-5C6AB30CB600}"/>
              </a:ext>
            </a:extLst>
          </p:cNvPr>
          <p:cNvSpPr>
            <a:spLocks noGrp="1"/>
          </p:cNvSpPr>
          <p:nvPr>
            <p:ph type="ftr" sz="quarter" idx="11"/>
          </p:nvPr>
        </p:nvSpPr>
        <p:spPr/>
        <p:txBody>
          <a:bodyPr/>
          <a:lstStyle/>
          <a:p>
            <a:r>
              <a:rPr lang="en-US"/>
              <a:t>IoT-TLU Laboratory</a:t>
            </a:r>
            <a:endParaRPr lang="en-US" dirty="0"/>
          </a:p>
        </p:txBody>
      </p:sp>
      <p:sp>
        <p:nvSpPr>
          <p:cNvPr id="14" name="Slide Number Placeholder 13">
            <a:extLst>
              <a:ext uri="{FF2B5EF4-FFF2-40B4-BE49-F238E27FC236}">
                <a16:creationId xmlns:a16="http://schemas.microsoft.com/office/drawing/2014/main" id="{D16FCBEE-044F-416C-B43D-6AF627A1CB57}"/>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065823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 name="Rectangle 19"/>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Rectangle 22"/>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Rectangle 47"/>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Rectangle 59"/>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7962519" y="618518"/>
            <a:ext cx="4071330" cy="1478570"/>
          </a:xfrm>
        </p:spPr>
        <p:txBody>
          <a:bodyPr>
            <a:normAutofit fontScale="90000"/>
          </a:bodyPr>
          <a:lstStyle/>
          <a:p>
            <a:r>
              <a:rPr lang="en-US" sz="4000" dirty="0"/>
              <a:t>Introduction of Embedded systems</a:t>
            </a:r>
            <a:endParaRPr lang="en-US" sz="4000" cap="none" dirty="0">
              <a:latin typeface="Arial" panose="020B0604020202020204" pitchFamily="34" charset="0"/>
              <a:cs typeface="Arial" panose="020B0604020202020204" pitchFamily="34" charset="0"/>
            </a:endParaRPr>
          </a:p>
        </p:txBody>
      </p:sp>
      <p:sp>
        <p:nvSpPr>
          <p:cNvPr id="11" name="Content Placeholder 10"/>
          <p:cNvSpPr>
            <a:spLocks noGrp="1"/>
          </p:cNvSpPr>
          <p:nvPr>
            <p:ph idx="1"/>
          </p:nvPr>
        </p:nvSpPr>
        <p:spPr>
          <a:xfrm>
            <a:off x="7962519" y="2249487"/>
            <a:ext cx="3495190" cy="3541714"/>
          </a:xfrm>
        </p:spPr>
        <p:txBody>
          <a:bodyPr>
            <a:normAutofit fontScale="92500"/>
          </a:bodyPr>
          <a:lstStyle/>
          <a:p>
            <a:r>
              <a:rPr lang="en-US" altLang="zh-TW" b="1" dirty="0">
                <a:solidFill>
                  <a:srgbClr val="7AF8CC"/>
                </a:solidFill>
              </a:rPr>
              <a:t>Introduction</a:t>
            </a:r>
          </a:p>
          <a:p>
            <a:pPr lvl="0"/>
            <a:r>
              <a:rPr lang="en-US" altLang="zh-TW" b="1" dirty="0">
                <a:solidFill>
                  <a:srgbClr val="7AF8CC"/>
                </a:solidFill>
              </a:rPr>
              <a:t>Applications</a:t>
            </a:r>
          </a:p>
          <a:p>
            <a:r>
              <a:rPr lang="en-US" altLang="zh-TW" b="1" dirty="0">
                <a:solidFill>
                  <a:srgbClr val="7AF8CC"/>
                </a:solidFill>
              </a:rPr>
              <a:t>History</a:t>
            </a:r>
          </a:p>
          <a:p>
            <a:pPr lvl="0"/>
            <a:r>
              <a:rPr lang="en-US" altLang="zh-TW" b="1" dirty="0"/>
              <a:t>Characteristics</a:t>
            </a:r>
          </a:p>
          <a:p>
            <a:pPr lvl="0"/>
            <a:r>
              <a:rPr lang="en-US" altLang="zh-TW" b="1" dirty="0">
                <a:solidFill>
                  <a:srgbClr val="7AF8CC"/>
                </a:solidFill>
              </a:rPr>
              <a:t>Architecture &amp; Design</a:t>
            </a:r>
          </a:p>
          <a:p>
            <a:r>
              <a:rPr lang="en-US" altLang="zh-TW" b="1" dirty="0">
                <a:solidFill>
                  <a:schemeClr val="folHlink"/>
                </a:solidFill>
              </a:rPr>
              <a:t>Typical Development KITs</a:t>
            </a:r>
          </a:p>
          <a:p>
            <a:pPr lvl="0"/>
            <a:endParaRPr lang="en-US" altLang="zh-TW" b="1" dirty="0">
              <a:solidFill>
                <a:srgbClr val="7AF8CC"/>
              </a:solidFill>
            </a:endParaRPr>
          </a:p>
          <a:p>
            <a:endParaRPr lang="en-US" sz="1800" dirty="0"/>
          </a:p>
        </p:txBody>
      </p:sp>
      <p:pic>
        <p:nvPicPr>
          <p:cNvPr id="9" name="Content Placeholder 5"/>
          <p:cNvPicPr>
            <a:picLocks noChangeAspect="1"/>
          </p:cNvPicPr>
          <p:nvPr/>
        </p:nvPicPr>
        <p:blipFill>
          <a:blip r:embed="rId3"/>
          <a:stretch>
            <a:fillRect/>
          </a:stretch>
        </p:blipFill>
        <p:spPr>
          <a:xfrm>
            <a:off x="-39599" y="1035"/>
            <a:ext cx="7592544" cy="6856965"/>
          </a:xfrm>
          <a:prstGeom prst="rect">
            <a:avLst/>
          </a:prstGeom>
        </p:spPr>
      </p:pic>
      <p:sp>
        <p:nvSpPr>
          <p:cNvPr id="7" name="Date Placeholder 6">
            <a:extLst>
              <a:ext uri="{FF2B5EF4-FFF2-40B4-BE49-F238E27FC236}">
                <a16:creationId xmlns:a16="http://schemas.microsoft.com/office/drawing/2014/main" id="{D2FEC6C6-0ED1-4939-BD5D-437A336B08A3}"/>
              </a:ext>
            </a:extLst>
          </p:cNvPr>
          <p:cNvSpPr>
            <a:spLocks noGrp="1"/>
          </p:cNvSpPr>
          <p:nvPr>
            <p:ph type="dt" sz="half" idx="10"/>
          </p:nvPr>
        </p:nvSpPr>
        <p:spPr/>
        <p:txBody>
          <a:bodyPr/>
          <a:lstStyle/>
          <a:p>
            <a:fld id="{CCDFBF26-6E8C-4381-A474-BE63BCC168F6}" type="datetime1">
              <a:rPr lang="en-US" smtClean="0"/>
              <a:t>10/5/2017</a:t>
            </a:fld>
            <a:endParaRPr lang="en-US" dirty="0"/>
          </a:p>
        </p:txBody>
      </p:sp>
      <p:sp>
        <p:nvSpPr>
          <p:cNvPr id="8" name="Footer Placeholder 7">
            <a:extLst>
              <a:ext uri="{FF2B5EF4-FFF2-40B4-BE49-F238E27FC236}">
                <a16:creationId xmlns:a16="http://schemas.microsoft.com/office/drawing/2014/main" id="{68D4CB40-D585-4753-AAEF-406C9E2AF14C}"/>
              </a:ext>
            </a:extLst>
          </p:cNvPr>
          <p:cNvSpPr>
            <a:spLocks noGrp="1"/>
          </p:cNvSpPr>
          <p:nvPr>
            <p:ph type="ftr" sz="quarter" idx="11"/>
          </p:nvPr>
        </p:nvSpPr>
        <p:spPr/>
        <p:txBody>
          <a:bodyPr/>
          <a:lstStyle/>
          <a:p>
            <a:r>
              <a:rPr lang="en-US"/>
              <a:t>IoT-TLU Laboratory</a:t>
            </a:r>
            <a:endParaRPr lang="en-US" dirty="0"/>
          </a:p>
        </p:txBody>
      </p:sp>
      <p:sp>
        <p:nvSpPr>
          <p:cNvPr id="10" name="Slide Number Placeholder 9">
            <a:extLst>
              <a:ext uri="{FF2B5EF4-FFF2-40B4-BE49-F238E27FC236}">
                <a16:creationId xmlns:a16="http://schemas.microsoft.com/office/drawing/2014/main" id="{061F55A2-5D5A-4219-A434-8E6B1CA3D613}"/>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55914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2"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28D102-9822-4044-B691-17AB573EED48}"/>
              </a:ext>
            </a:extLst>
          </p:cNvPr>
          <p:cNvSpPr>
            <a:spLocks noGrp="1"/>
          </p:cNvSpPr>
          <p:nvPr>
            <p:ph type="title"/>
          </p:nvPr>
        </p:nvSpPr>
        <p:spPr>
          <a:xfrm>
            <a:off x="481012" y="1082673"/>
            <a:ext cx="3529817" cy="4708528"/>
          </a:xfrm>
        </p:spPr>
        <p:txBody>
          <a:bodyPr>
            <a:normAutofit/>
          </a:bodyPr>
          <a:lstStyle/>
          <a:p>
            <a:pPr algn="r"/>
            <a:r>
              <a:rPr lang="en-US" sz="4000" dirty="0"/>
              <a:t>Introduction of Embedded systems</a:t>
            </a:r>
          </a:p>
        </p:txBody>
      </p:sp>
      <p:sp>
        <p:nvSpPr>
          <p:cNvPr id="3" name="Content Placeholder 2">
            <a:extLst>
              <a:ext uri="{FF2B5EF4-FFF2-40B4-BE49-F238E27FC236}">
                <a16:creationId xmlns:a16="http://schemas.microsoft.com/office/drawing/2014/main" id="{DC080AE3-43C7-4C2A-A5EB-452ACA6A8F22}"/>
              </a:ext>
            </a:extLst>
          </p:cNvPr>
          <p:cNvSpPr>
            <a:spLocks noGrp="1"/>
          </p:cNvSpPr>
          <p:nvPr>
            <p:ph idx="1"/>
          </p:nvPr>
        </p:nvSpPr>
        <p:spPr>
          <a:xfrm>
            <a:off x="5297763" y="1082673"/>
            <a:ext cx="5751237" cy="4708528"/>
          </a:xfrm>
        </p:spPr>
        <p:txBody>
          <a:bodyPr anchor="ctr">
            <a:normAutofit/>
          </a:bodyPr>
          <a:lstStyle/>
          <a:p>
            <a:r>
              <a:rPr lang="en-US" altLang="zh-TW" b="1" dirty="0"/>
              <a:t>Introduction</a:t>
            </a:r>
          </a:p>
          <a:p>
            <a:r>
              <a:rPr lang="en-US" altLang="zh-TW" b="1" dirty="0">
                <a:solidFill>
                  <a:schemeClr val="folHlink"/>
                </a:solidFill>
              </a:rPr>
              <a:t>Applications</a:t>
            </a:r>
          </a:p>
          <a:p>
            <a:r>
              <a:rPr lang="en-US" altLang="zh-TW" b="1" dirty="0">
                <a:solidFill>
                  <a:schemeClr val="folHlink"/>
                </a:solidFill>
              </a:rPr>
              <a:t>History</a:t>
            </a:r>
          </a:p>
          <a:p>
            <a:r>
              <a:rPr lang="en-US" altLang="zh-TW" b="1" dirty="0">
                <a:solidFill>
                  <a:schemeClr val="folHlink"/>
                </a:solidFill>
              </a:rPr>
              <a:t>Characteristics</a:t>
            </a:r>
          </a:p>
          <a:p>
            <a:r>
              <a:rPr lang="en-US" altLang="zh-TW" b="1" dirty="0">
                <a:solidFill>
                  <a:schemeClr val="folHlink"/>
                </a:solidFill>
              </a:rPr>
              <a:t>Architecture &amp; Design</a:t>
            </a:r>
          </a:p>
          <a:p>
            <a:r>
              <a:rPr lang="en-US" altLang="zh-TW" b="1" dirty="0">
                <a:solidFill>
                  <a:schemeClr val="folHlink"/>
                </a:solidFill>
              </a:rPr>
              <a:t>Typical Development KITs</a:t>
            </a:r>
          </a:p>
        </p:txBody>
      </p:sp>
      <p:pic>
        <p:nvPicPr>
          <p:cNvPr id="1028" name="Picture 4" descr="Kết quả hình ảnh cho embedded system">
            <a:extLst>
              <a:ext uri="{FF2B5EF4-FFF2-40B4-BE49-F238E27FC236}">
                <a16:creationId xmlns:a16="http://schemas.microsoft.com/office/drawing/2014/main" id="{228F1DE0-B155-4C74-BBA0-2E6F144B000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77950" y="4403398"/>
            <a:ext cx="2547656" cy="2581929"/>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EFA71CA9-E54E-441C-87C1-FE895815A522}"/>
              </a:ext>
            </a:extLst>
          </p:cNvPr>
          <p:cNvSpPr>
            <a:spLocks noGrp="1"/>
          </p:cNvSpPr>
          <p:nvPr>
            <p:ph type="dt" sz="half" idx="10"/>
          </p:nvPr>
        </p:nvSpPr>
        <p:spPr/>
        <p:txBody>
          <a:bodyPr/>
          <a:lstStyle/>
          <a:p>
            <a:fld id="{0C2C1CE7-F750-479D-B8D8-8AC7089029C8}" type="datetime1">
              <a:rPr lang="en-US" smtClean="0"/>
              <a:t>10/5/2017</a:t>
            </a:fld>
            <a:endParaRPr lang="en-US" dirty="0"/>
          </a:p>
        </p:txBody>
      </p:sp>
      <p:sp>
        <p:nvSpPr>
          <p:cNvPr id="9" name="Footer Placeholder 8">
            <a:extLst>
              <a:ext uri="{FF2B5EF4-FFF2-40B4-BE49-F238E27FC236}">
                <a16:creationId xmlns:a16="http://schemas.microsoft.com/office/drawing/2014/main" id="{FF2FAB87-920D-4F9E-8915-763D5D2DCB0F}"/>
              </a:ext>
            </a:extLst>
          </p:cNvPr>
          <p:cNvSpPr>
            <a:spLocks noGrp="1"/>
          </p:cNvSpPr>
          <p:nvPr>
            <p:ph type="ftr" sz="quarter" idx="11"/>
          </p:nvPr>
        </p:nvSpPr>
        <p:spPr/>
        <p:txBody>
          <a:bodyPr/>
          <a:lstStyle/>
          <a:p>
            <a:r>
              <a:rPr lang="en-US"/>
              <a:t>IoT-TLU Laboratory</a:t>
            </a:r>
            <a:endParaRPr lang="en-US" dirty="0"/>
          </a:p>
        </p:txBody>
      </p:sp>
      <p:sp>
        <p:nvSpPr>
          <p:cNvPr id="38" name="Slide Number Placeholder 37">
            <a:extLst>
              <a:ext uri="{FF2B5EF4-FFF2-40B4-BE49-F238E27FC236}">
                <a16:creationId xmlns:a16="http://schemas.microsoft.com/office/drawing/2014/main" id="{BFADADE9-5694-4A35-AC34-42CEB15960EA}"/>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Picture 4" descr="A circuit board&#10;&#10;Description generated with very high confidence">
            <a:extLst>
              <a:ext uri="{FF2B5EF4-FFF2-40B4-BE49-F238E27FC236}">
                <a16:creationId xmlns:a16="http://schemas.microsoft.com/office/drawing/2014/main" id="{83C1F9D7-0023-442A-83E0-FE47A7867601}"/>
              </a:ext>
            </a:extLst>
          </p:cNvPr>
          <p:cNvPicPr>
            <a:picLocks noChangeAspect="1"/>
          </p:cNvPicPr>
          <p:nvPr/>
        </p:nvPicPr>
        <p:blipFill>
          <a:blip r:embed="rId4"/>
          <a:stretch>
            <a:fillRect/>
          </a:stretch>
        </p:blipFill>
        <p:spPr>
          <a:xfrm>
            <a:off x="7485497" y="533401"/>
            <a:ext cx="3988992" cy="2146078"/>
          </a:xfrm>
          <a:prstGeom prst="rect">
            <a:avLst/>
          </a:prstGeom>
        </p:spPr>
      </p:pic>
      <p:pic>
        <p:nvPicPr>
          <p:cNvPr id="50" name="Picture 49" descr="A picture containing cake, table, indoor, person&#10;&#10;Description generated with high confidence">
            <a:extLst>
              <a:ext uri="{FF2B5EF4-FFF2-40B4-BE49-F238E27FC236}">
                <a16:creationId xmlns:a16="http://schemas.microsoft.com/office/drawing/2014/main" id="{25243FE1-5261-4C62-9D8D-0AE52C707983}"/>
              </a:ext>
            </a:extLst>
          </p:cNvPr>
          <p:cNvPicPr>
            <a:picLocks noChangeAspect="1"/>
          </p:cNvPicPr>
          <p:nvPr/>
        </p:nvPicPr>
        <p:blipFill>
          <a:blip r:embed="rId5"/>
          <a:stretch>
            <a:fillRect/>
          </a:stretch>
        </p:blipFill>
        <p:spPr>
          <a:xfrm>
            <a:off x="1531284" y="382587"/>
            <a:ext cx="1889126" cy="1889126"/>
          </a:xfrm>
          <a:prstGeom prst="rect">
            <a:avLst/>
          </a:prstGeom>
        </p:spPr>
      </p:pic>
    </p:spTree>
    <p:extLst>
      <p:ext uri="{BB962C8B-B14F-4D97-AF65-F5344CB8AC3E}">
        <p14:creationId xmlns:p14="http://schemas.microsoft.com/office/powerpoint/2010/main" val="3746904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7"/>
            <a:ext cx="5894388" cy="4227444"/>
          </a:xfrm>
        </p:spPr>
        <p:txBody>
          <a:bodyPr vert="horz" lIns="91440" tIns="45720" rIns="91440" bIns="45720" rtlCol="0">
            <a:normAutofit/>
          </a:bodyPr>
          <a:lstStyle/>
          <a:p>
            <a:pPr fontAlgn="auto">
              <a:spcAft>
                <a:spcPts val="0"/>
              </a:spcAft>
              <a:defRPr/>
            </a:pPr>
            <a:endParaRPr lang="en-US" altLang="en-US" sz="2200" dirty="0"/>
          </a:p>
          <a:p>
            <a:pPr marL="401638" indent="-401638">
              <a:buSzPct val="100000"/>
              <a:buFont typeface="Wingdings" panose="05000000000000000000" pitchFamily="2" charset="2"/>
              <a:buChar char="Ø"/>
            </a:pPr>
            <a:r>
              <a:rPr lang="en-US" altLang="zh-TW" dirty="0">
                <a:solidFill>
                  <a:schemeClr val="accent5">
                    <a:lumMod val="10000"/>
                  </a:schemeClr>
                </a:solidFill>
              </a:rPr>
              <a:t>Special-purpose</a:t>
            </a:r>
          </a:p>
          <a:p>
            <a:pPr lvl="1">
              <a:spcAft>
                <a:spcPts val="600"/>
              </a:spcAft>
              <a:buSzPct val="100000"/>
            </a:pPr>
            <a:r>
              <a:rPr lang="en-US" altLang="zh-TW" dirty="0">
                <a:solidFill>
                  <a:schemeClr val="accent5">
                    <a:lumMod val="10000"/>
                  </a:schemeClr>
                </a:solidFill>
              </a:rPr>
              <a:t>Typically, is designed to execute a single program, repeatedly</a:t>
            </a:r>
          </a:p>
          <a:p>
            <a:pPr lvl="1">
              <a:spcAft>
                <a:spcPts val="600"/>
              </a:spcAft>
              <a:buSzPct val="100000"/>
            </a:pPr>
            <a:r>
              <a:rPr lang="en-US" altLang="zh-TW" dirty="0">
                <a:solidFill>
                  <a:schemeClr val="accent5">
                    <a:lumMod val="10000"/>
                  </a:schemeClr>
                </a:solidFill>
              </a:rPr>
              <a:t>It used to be single-purpose</a:t>
            </a:r>
          </a:p>
          <a:p>
            <a:pPr lvl="1">
              <a:spcAft>
                <a:spcPts val="600"/>
              </a:spcAft>
              <a:buSzPct val="100000"/>
            </a:pPr>
            <a:r>
              <a:rPr lang="en-US" altLang="zh-TW" dirty="0">
                <a:solidFill>
                  <a:schemeClr val="accent5">
                    <a:lumMod val="10000"/>
                  </a:schemeClr>
                </a:solidFill>
              </a:rPr>
              <a:t>Now, multi-functioned, but single-purpose</a:t>
            </a:r>
          </a:p>
          <a:p>
            <a:pPr lvl="1">
              <a:spcAft>
                <a:spcPts val="600"/>
              </a:spcAft>
              <a:buSzPct val="100000"/>
            </a:pPr>
            <a:r>
              <a:rPr lang="en-US" altLang="zh-TW" dirty="0">
                <a:solidFill>
                  <a:schemeClr val="accent5">
                    <a:lumMod val="10000"/>
                  </a:schemeClr>
                </a:solidFill>
              </a:rPr>
              <a:t>Tactic and Strategy</a:t>
            </a: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Characteristics</a:t>
            </a:r>
          </a:p>
        </p:txBody>
      </p:sp>
      <p:pic>
        <p:nvPicPr>
          <p:cNvPr id="1026" name="Picture 2" descr="Kết quả hình ảnh cho fridge">
            <a:extLst>
              <a:ext uri="{FF2B5EF4-FFF2-40B4-BE49-F238E27FC236}">
                <a16:creationId xmlns:a16="http://schemas.microsoft.com/office/drawing/2014/main" id="{5CF9EDE4-6624-4043-BC4C-2BE42FA29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800" y="1652307"/>
            <a:ext cx="4191000" cy="4448175"/>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a:extLst>
              <a:ext uri="{FF2B5EF4-FFF2-40B4-BE49-F238E27FC236}">
                <a16:creationId xmlns:a16="http://schemas.microsoft.com/office/drawing/2014/main" id="{2EBA6B22-55B6-46CF-8DB5-3ABDC7F5B190}"/>
              </a:ext>
            </a:extLst>
          </p:cNvPr>
          <p:cNvSpPr>
            <a:spLocks noGrp="1"/>
          </p:cNvSpPr>
          <p:nvPr>
            <p:ph type="dt" sz="half" idx="10"/>
          </p:nvPr>
        </p:nvSpPr>
        <p:spPr/>
        <p:txBody>
          <a:bodyPr/>
          <a:lstStyle/>
          <a:p>
            <a:fld id="{A3D4DC8B-2D07-4D01-82E1-D89B2C4F9EF3}" type="datetime1">
              <a:rPr lang="en-US" smtClean="0"/>
              <a:t>10/5/2017</a:t>
            </a:fld>
            <a:endParaRPr lang="en-US" dirty="0"/>
          </a:p>
        </p:txBody>
      </p:sp>
      <p:sp>
        <p:nvSpPr>
          <p:cNvPr id="9" name="Footer Placeholder 8">
            <a:extLst>
              <a:ext uri="{FF2B5EF4-FFF2-40B4-BE49-F238E27FC236}">
                <a16:creationId xmlns:a16="http://schemas.microsoft.com/office/drawing/2014/main" id="{D834C808-2162-4BB8-AC47-BD2641CAE46B}"/>
              </a:ext>
            </a:extLst>
          </p:cNvPr>
          <p:cNvSpPr>
            <a:spLocks noGrp="1"/>
          </p:cNvSpPr>
          <p:nvPr>
            <p:ph type="ftr" sz="quarter" idx="11"/>
          </p:nvPr>
        </p:nvSpPr>
        <p:spPr/>
        <p:txBody>
          <a:bodyPr/>
          <a:lstStyle/>
          <a:p>
            <a:r>
              <a:rPr lang="en-US"/>
              <a:t>IoT-TLU Laboratory</a:t>
            </a:r>
            <a:endParaRPr lang="en-US" dirty="0"/>
          </a:p>
        </p:txBody>
      </p:sp>
      <p:sp>
        <p:nvSpPr>
          <p:cNvPr id="12" name="Slide Number Placeholder 11">
            <a:extLst>
              <a:ext uri="{FF2B5EF4-FFF2-40B4-BE49-F238E27FC236}">
                <a16:creationId xmlns:a16="http://schemas.microsoft.com/office/drawing/2014/main" id="{50B621A7-8B60-4166-8F91-DDF311D51D1C}"/>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64190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7"/>
            <a:ext cx="5894388" cy="4227444"/>
          </a:xfrm>
        </p:spPr>
        <p:txBody>
          <a:bodyPr vert="horz" lIns="91440" tIns="45720" rIns="91440" bIns="45720" rtlCol="0">
            <a:normAutofit/>
          </a:bodyPr>
          <a:lstStyle/>
          <a:p>
            <a:pPr fontAlgn="auto">
              <a:spcAft>
                <a:spcPts val="0"/>
              </a:spcAft>
              <a:defRPr/>
            </a:pPr>
            <a:endParaRPr lang="en-US" altLang="en-US" sz="2200" dirty="0"/>
          </a:p>
          <a:p>
            <a:pPr marL="401638" indent="-401638">
              <a:buSzPct val="100000"/>
              <a:buFont typeface="Wingdings" panose="05000000000000000000" pitchFamily="2" charset="2"/>
              <a:buChar char="Ø"/>
            </a:pPr>
            <a:r>
              <a:rPr lang="en-US" altLang="zh-TW" dirty="0">
                <a:solidFill>
                  <a:schemeClr val="accent5">
                    <a:lumMod val="10000"/>
                  </a:schemeClr>
                </a:solidFill>
              </a:rPr>
              <a:t>Tightly constrained</a:t>
            </a:r>
          </a:p>
          <a:p>
            <a:pPr lvl="1">
              <a:spcAft>
                <a:spcPts val="600"/>
              </a:spcAft>
              <a:buSzPct val="100000"/>
            </a:pPr>
            <a:r>
              <a:rPr lang="en-US" altLang="zh-TW" dirty="0">
                <a:solidFill>
                  <a:schemeClr val="accent5">
                    <a:lumMod val="10000"/>
                  </a:schemeClr>
                </a:solidFill>
              </a:rPr>
              <a:t>Low cost</a:t>
            </a:r>
          </a:p>
          <a:p>
            <a:pPr lvl="1">
              <a:spcAft>
                <a:spcPts val="600"/>
              </a:spcAft>
              <a:buSzPct val="100000"/>
            </a:pPr>
            <a:r>
              <a:rPr lang="en-US" altLang="zh-TW" dirty="0">
                <a:solidFill>
                  <a:schemeClr val="accent5">
                    <a:lumMod val="10000"/>
                  </a:schemeClr>
                </a:solidFill>
              </a:rPr>
              <a:t>Simple systems</a:t>
            </a:r>
          </a:p>
          <a:p>
            <a:pPr lvl="1">
              <a:spcAft>
                <a:spcPts val="600"/>
              </a:spcAft>
              <a:buSzPct val="100000"/>
            </a:pPr>
            <a:r>
              <a:rPr lang="en-US" altLang="zh-TW" dirty="0">
                <a:solidFill>
                  <a:schemeClr val="accent5">
                    <a:lumMod val="10000"/>
                  </a:schemeClr>
                </a:solidFill>
              </a:rPr>
              <a:t>Fewer components based </a:t>
            </a:r>
          </a:p>
          <a:p>
            <a:pPr lvl="1">
              <a:spcAft>
                <a:spcPts val="600"/>
              </a:spcAft>
              <a:buSzPct val="100000"/>
            </a:pPr>
            <a:r>
              <a:rPr lang="en-US" altLang="zh-TW" dirty="0">
                <a:solidFill>
                  <a:schemeClr val="accent5">
                    <a:lumMod val="10000"/>
                  </a:schemeClr>
                </a:solidFill>
              </a:rPr>
              <a:t>Performs functions fast enough</a:t>
            </a:r>
          </a:p>
          <a:p>
            <a:pPr lvl="1">
              <a:spcAft>
                <a:spcPts val="600"/>
              </a:spcAft>
              <a:buSzPct val="100000"/>
            </a:pPr>
            <a:r>
              <a:rPr lang="en-US" altLang="zh-TW" dirty="0">
                <a:solidFill>
                  <a:schemeClr val="accent5">
                    <a:lumMod val="10000"/>
                  </a:schemeClr>
                </a:solidFill>
              </a:rPr>
              <a:t>Minimum power</a:t>
            </a: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Characteristics</a:t>
            </a:r>
          </a:p>
        </p:txBody>
      </p:sp>
      <p:pic>
        <p:nvPicPr>
          <p:cNvPr id="6148" name="Picture 4" descr="Kết quả hình ảnh cho ipod">
            <a:extLst>
              <a:ext uri="{FF2B5EF4-FFF2-40B4-BE49-F238E27FC236}">
                <a16:creationId xmlns:a16="http://schemas.microsoft.com/office/drawing/2014/main" id="{3A19FDEF-C35E-477A-AEF1-3D521BB3E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335" y="2079524"/>
            <a:ext cx="5563498" cy="265984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CFB16191-A66F-4E88-8A9E-1C564A5110AA}"/>
              </a:ext>
            </a:extLst>
          </p:cNvPr>
          <p:cNvSpPr>
            <a:spLocks noGrp="1"/>
          </p:cNvSpPr>
          <p:nvPr>
            <p:ph type="dt" sz="half" idx="10"/>
          </p:nvPr>
        </p:nvSpPr>
        <p:spPr/>
        <p:txBody>
          <a:bodyPr/>
          <a:lstStyle/>
          <a:p>
            <a:fld id="{D13784C5-ED44-4111-ACF7-06CAFCC05E99}" type="datetime1">
              <a:rPr lang="en-US" smtClean="0"/>
              <a:t>10/5/2017</a:t>
            </a:fld>
            <a:endParaRPr lang="en-US" dirty="0"/>
          </a:p>
        </p:txBody>
      </p:sp>
      <p:sp>
        <p:nvSpPr>
          <p:cNvPr id="7" name="Footer Placeholder 6">
            <a:extLst>
              <a:ext uri="{FF2B5EF4-FFF2-40B4-BE49-F238E27FC236}">
                <a16:creationId xmlns:a16="http://schemas.microsoft.com/office/drawing/2014/main" id="{2DCDF3C7-E42D-4B0F-91B2-12FF01DED718}"/>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0C39C7E6-8B98-4C4D-9D2C-F6F0587FB04E}"/>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11847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nda-hornet-texte04">
            <a:extLst>
              <a:ext uri="{FF2B5EF4-FFF2-40B4-BE49-F238E27FC236}">
                <a16:creationId xmlns:a16="http://schemas.microsoft.com/office/drawing/2014/main" id="{5DA899AA-F888-4CCD-8D02-85F0A3B08F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90" r="-3" b="2001"/>
          <a:stretch/>
        </p:blipFill>
        <p:spPr>
          <a:xfrm>
            <a:off x="7619998" y="3282697"/>
            <a:ext cx="3425199" cy="2337870"/>
          </a:xfrm>
          <a:custGeom>
            <a:avLst/>
            <a:gdLst>
              <a:gd name="connsiteX0" fmla="*/ 0 w 3425199"/>
              <a:gd name="connsiteY0" fmla="*/ 0 h 2337870"/>
              <a:gd name="connsiteX1" fmla="*/ 3425199 w 3425199"/>
              <a:gd name="connsiteY1" fmla="*/ 0 h 2337870"/>
              <a:gd name="connsiteX2" fmla="*/ 3425199 w 3425199"/>
              <a:gd name="connsiteY2" fmla="*/ 2171405 h 2337870"/>
              <a:gd name="connsiteX3" fmla="*/ 3258734 w 3425199"/>
              <a:gd name="connsiteY3" fmla="*/ 2337870 h 2337870"/>
              <a:gd name="connsiteX4" fmla="*/ 0 w 3425199"/>
              <a:gd name="connsiteY4" fmla="*/ 2337870 h 233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7" descr="104">
            <a:extLst>
              <a:ext uri="{FF2B5EF4-FFF2-40B4-BE49-F238E27FC236}">
                <a16:creationId xmlns:a16="http://schemas.microsoft.com/office/drawing/2014/main" id="{44C7B4F2-E165-4DF9-B6C4-AEDE3748F8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01" r="5" b="5"/>
          <a:stretch/>
        </p:blipFill>
        <p:spPr>
          <a:xfrm>
            <a:off x="7619998" y="780235"/>
            <a:ext cx="3425199" cy="2337870"/>
          </a:xfrm>
          <a:custGeom>
            <a:avLst/>
            <a:gdLst>
              <a:gd name="connsiteX0" fmla="*/ 166465 w 3425199"/>
              <a:gd name="connsiteY0" fmla="*/ 0 h 2337870"/>
              <a:gd name="connsiteX1" fmla="*/ 3425199 w 3425199"/>
              <a:gd name="connsiteY1" fmla="*/ 0 h 2337870"/>
              <a:gd name="connsiteX2" fmla="*/ 3425199 w 3425199"/>
              <a:gd name="connsiteY2" fmla="*/ 2337870 h 2337870"/>
              <a:gd name="connsiteX3" fmla="*/ 0 w 3425199"/>
              <a:gd name="connsiteY3" fmla="*/ 2337870 h 2337870"/>
              <a:gd name="connsiteX4" fmla="*/ 0 w 3425199"/>
              <a:gd name="connsiteY4" fmla="*/ 166465 h 2337870"/>
              <a:gd name="connsiteX5" fmla="*/ 166465 w 3425199"/>
              <a:gd name="connsiteY5" fmla="*/ 0 h 233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D37E1FE3-59C4-4344-8B60-EE8BB8C2B950}"/>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Characteristics</a:t>
            </a:r>
          </a:p>
        </p:txBody>
      </p:sp>
      <p:sp>
        <p:nvSpPr>
          <p:cNvPr id="10" name="Content Placeholder 3">
            <a:extLst>
              <a:ext uri="{FF2B5EF4-FFF2-40B4-BE49-F238E27FC236}">
                <a16:creationId xmlns:a16="http://schemas.microsoft.com/office/drawing/2014/main" id="{28285072-1C20-42E9-AC81-34969B652BB0}"/>
              </a:ext>
            </a:extLst>
          </p:cNvPr>
          <p:cNvSpPr txBox="1">
            <a:spLocks/>
          </p:cNvSpPr>
          <p:nvPr/>
        </p:nvSpPr>
        <p:spPr>
          <a:xfrm>
            <a:off x="1141412" y="1563757"/>
            <a:ext cx="5894388" cy="422744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defRPr/>
            </a:pPr>
            <a:endParaRPr lang="en-US" altLang="en-US" sz="2200" dirty="0"/>
          </a:p>
          <a:p>
            <a:pPr marL="401638" indent="-401638">
              <a:buSzPct val="100000"/>
              <a:buFont typeface="Wingdings" panose="05000000000000000000" pitchFamily="2" charset="2"/>
              <a:buChar char="Ø"/>
            </a:pPr>
            <a:r>
              <a:rPr lang="en-US" altLang="zh-TW" dirty="0">
                <a:solidFill>
                  <a:schemeClr val="accent5">
                    <a:lumMod val="10000"/>
                  </a:schemeClr>
                </a:solidFill>
              </a:rPr>
              <a:t>Reactive and real-time</a:t>
            </a:r>
          </a:p>
          <a:p>
            <a:pPr lvl="1">
              <a:spcAft>
                <a:spcPts val="600"/>
              </a:spcAft>
              <a:buSzPct val="100000"/>
            </a:pPr>
            <a:r>
              <a:rPr lang="en-US" altLang="zh-TW" dirty="0">
                <a:solidFill>
                  <a:schemeClr val="accent5">
                    <a:lumMod val="10000"/>
                  </a:schemeClr>
                </a:solidFill>
              </a:rPr>
              <a:t>Reactive: Continually reacts to external events</a:t>
            </a:r>
          </a:p>
          <a:p>
            <a:pPr lvl="1">
              <a:spcAft>
                <a:spcPts val="600"/>
              </a:spcAft>
              <a:buSzPct val="100000"/>
            </a:pPr>
            <a:r>
              <a:rPr lang="en-US" altLang="zh-TW" dirty="0">
                <a:solidFill>
                  <a:schemeClr val="accent5">
                    <a:lumMod val="10000"/>
                  </a:schemeClr>
                </a:solidFill>
              </a:rPr>
              <a:t>Real-time: Must compute certain results in real-time</a:t>
            </a:r>
          </a:p>
        </p:txBody>
      </p:sp>
      <p:sp>
        <p:nvSpPr>
          <p:cNvPr id="13" name="Date Placeholder 12">
            <a:extLst>
              <a:ext uri="{FF2B5EF4-FFF2-40B4-BE49-F238E27FC236}">
                <a16:creationId xmlns:a16="http://schemas.microsoft.com/office/drawing/2014/main" id="{506515B8-6A8B-4C03-8352-995A519B3358}"/>
              </a:ext>
            </a:extLst>
          </p:cNvPr>
          <p:cNvSpPr>
            <a:spLocks noGrp="1"/>
          </p:cNvSpPr>
          <p:nvPr>
            <p:ph type="dt" sz="half" idx="10"/>
          </p:nvPr>
        </p:nvSpPr>
        <p:spPr/>
        <p:txBody>
          <a:bodyPr/>
          <a:lstStyle/>
          <a:p>
            <a:fld id="{806E9A14-DDDA-44C7-93D7-5F428E2CA784}" type="datetime1">
              <a:rPr lang="en-US" smtClean="0"/>
              <a:t>10/5/2017</a:t>
            </a:fld>
            <a:endParaRPr lang="en-US" dirty="0"/>
          </a:p>
        </p:txBody>
      </p:sp>
      <p:sp>
        <p:nvSpPr>
          <p:cNvPr id="14" name="Footer Placeholder 13">
            <a:extLst>
              <a:ext uri="{FF2B5EF4-FFF2-40B4-BE49-F238E27FC236}">
                <a16:creationId xmlns:a16="http://schemas.microsoft.com/office/drawing/2014/main" id="{E8679362-BDC4-4E4F-BB52-EB787C2F8BE4}"/>
              </a:ext>
            </a:extLst>
          </p:cNvPr>
          <p:cNvSpPr>
            <a:spLocks noGrp="1"/>
          </p:cNvSpPr>
          <p:nvPr>
            <p:ph type="ftr" sz="quarter" idx="11"/>
          </p:nvPr>
        </p:nvSpPr>
        <p:spPr/>
        <p:txBody>
          <a:bodyPr/>
          <a:lstStyle/>
          <a:p>
            <a:r>
              <a:rPr lang="en-US"/>
              <a:t>IoT-TLU Laboratory</a:t>
            </a:r>
            <a:endParaRPr lang="en-US" dirty="0"/>
          </a:p>
        </p:txBody>
      </p:sp>
      <p:sp>
        <p:nvSpPr>
          <p:cNvPr id="15" name="Slide Number Placeholder 14">
            <a:extLst>
              <a:ext uri="{FF2B5EF4-FFF2-40B4-BE49-F238E27FC236}">
                <a16:creationId xmlns:a16="http://schemas.microsoft.com/office/drawing/2014/main" id="{438330DA-762A-4806-B241-E1BA7BAF9C50}"/>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4574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7"/>
            <a:ext cx="5894388" cy="4227444"/>
          </a:xfrm>
        </p:spPr>
        <p:txBody>
          <a:bodyPr vert="horz" lIns="91440" tIns="45720" rIns="91440" bIns="45720" rtlCol="0">
            <a:normAutofit/>
          </a:bodyPr>
          <a:lstStyle/>
          <a:p>
            <a:pPr fontAlgn="auto">
              <a:spcAft>
                <a:spcPts val="0"/>
              </a:spcAft>
              <a:defRPr/>
            </a:pPr>
            <a:endParaRPr lang="en-US" altLang="en-US" sz="2200" dirty="0"/>
          </a:p>
          <a:p>
            <a:pPr marL="401638" indent="-401638">
              <a:buSzPct val="100000"/>
              <a:buFont typeface="Wingdings" panose="05000000000000000000" pitchFamily="2" charset="2"/>
              <a:buChar char="Ø"/>
            </a:pPr>
            <a:r>
              <a:rPr lang="en-US" altLang="zh-TW" dirty="0">
                <a:solidFill>
                  <a:schemeClr val="accent5">
                    <a:lumMod val="10000"/>
                  </a:schemeClr>
                </a:solidFill>
              </a:rPr>
              <a:t>Hardware and software co-exist</a:t>
            </a:r>
          </a:p>
          <a:p>
            <a:pPr lvl="1">
              <a:spcAft>
                <a:spcPts val="600"/>
              </a:spcAft>
              <a:buSzPct val="100000"/>
            </a:pPr>
            <a:r>
              <a:rPr lang="en-US" altLang="zh-TW" dirty="0">
                <a:solidFill>
                  <a:schemeClr val="accent5">
                    <a:lumMod val="10000"/>
                  </a:schemeClr>
                </a:solidFill>
              </a:rPr>
              <a:t>The software written for embedded systems is often called firmware</a:t>
            </a:r>
          </a:p>
          <a:p>
            <a:pPr lvl="1">
              <a:spcAft>
                <a:spcPts val="600"/>
              </a:spcAft>
              <a:buSzPct val="100000"/>
            </a:pPr>
            <a:r>
              <a:rPr lang="en-US" altLang="zh-TW" dirty="0">
                <a:solidFill>
                  <a:schemeClr val="accent5">
                    <a:lumMod val="10000"/>
                  </a:schemeClr>
                </a:solidFill>
              </a:rPr>
              <a:t>Is stored in read-only memory or Flash memory chips rather than a disk drive</a:t>
            </a: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Characteristics</a:t>
            </a:r>
          </a:p>
        </p:txBody>
      </p:sp>
      <p:pic>
        <p:nvPicPr>
          <p:cNvPr id="1026" name="Picture 2">
            <a:extLst>
              <a:ext uri="{FF2B5EF4-FFF2-40B4-BE49-F238E27FC236}">
                <a16:creationId xmlns:a16="http://schemas.microsoft.com/office/drawing/2014/main" id="{5CF9EDE4-6624-4043-BC4C-2BE42FA29F24}"/>
              </a:ext>
            </a:extLst>
          </p:cNvPr>
          <p:cNvPicPr>
            <a:picLocks noChangeAspect="1" noChangeArrowheads="1"/>
          </p:cNvPicPr>
          <p:nvPr/>
        </p:nvPicPr>
        <p:blipFill>
          <a:blip r:embed="rId2"/>
          <a:stretch>
            <a:fillRect/>
          </a:stretch>
        </p:blipFill>
        <p:spPr bwMode="auto">
          <a:xfrm>
            <a:off x="7035800" y="2307932"/>
            <a:ext cx="4191000" cy="313692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p:txBody>
          <a:bodyPr/>
          <a:lstStyle/>
          <a:p>
            <a:fld id="{C18E3EA3-BB9C-43B3-8EDA-2C5F7AD6F141}" type="datetime1">
              <a:rPr lang="en-US" smtClean="0"/>
              <a:t>10/5/2017</a:t>
            </a:fld>
            <a:endParaRPr lang="en-US" dirty="0"/>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862329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80" name="Group 7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81" name="Group 80"/>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3"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4"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5"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0"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82" name="Group 81"/>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83"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pic>
        <p:nvPicPr>
          <p:cNvPr id="121"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23"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p:cNvPicPr>
            <a:picLocks noChangeAspect="1"/>
          </p:cNvPicPr>
          <p:nvPr/>
        </p:nvPicPr>
        <p:blipFill>
          <a:blip r:embed="rId3"/>
          <a:stretch>
            <a:fillRect/>
          </a:stretch>
        </p:blipFill>
        <p:spPr>
          <a:xfrm>
            <a:off x="-8025" y="-35961"/>
            <a:ext cx="7819246" cy="6879674"/>
          </a:xfrm>
          <a:prstGeom prst="rect">
            <a:avLst/>
          </a:prstGeom>
        </p:spPr>
      </p:pic>
      <p:sp>
        <p:nvSpPr>
          <p:cNvPr id="7" name="Date Placeholder 6">
            <a:extLst>
              <a:ext uri="{FF2B5EF4-FFF2-40B4-BE49-F238E27FC236}">
                <a16:creationId xmlns:a16="http://schemas.microsoft.com/office/drawing/2014/main" id="{D2FEC6C6-0ED1-4939-BD5D-437A336B08A3}"/>
              </a:ext>
            </a:extLst>
          </p:cNvPr>
          <p:cNvSpPr>
            <a:spLocks noGrp="1"/>
          </p:cNvSpPr>
          <p:nvPr>
            <p:ph type="dt" sz="half" idx="10"/>
          </p:nvPr>
        </p:nvSpPr>
        <p:spPr>
          <a:xfrm>
            <a:off x="7456921" y="6309360"/>
            <a:ext cx="2743200" cy="365125"/>
          </a:xfrm>
        </p:spPr>
        <p:txBody>
          <a:bodyPr>
            <a:normAutofit/>
          </a:bodyPr>
          <a:lstStyle/>
          <a:p>
            <a:fld id="{CCDFBF26-6E8C-4381-A474-BE63BCC168F6}" type="datetime1">
              <a:rPr lang="en-US">
                <a:solidFill>
                  <a:srgbClr val="FFFFFF"/>
                </a:solidFill>
              </a:rPr>
              <a:pPr/>
              <a:t>10/5/2017</a:t>
            </a:fld>
            <a:endParaRPr lang="en-US">
              <a:solidFill>
                <a:srgbClr val="FFFFFF"/>
              </a:solidFill>
            </a:endParaRPr>
          </a:p>
        </p:txBody>
      </p:sp>
      <p:sp>
        <p:nvSpPr>
          <p:cNvPr id="8" name="Footer Placeholder 7">
            <a:extLst>
              <a:ext uri="{FF2B5EF4-FFF2-40B4-BE49-F238E27FC236}">
                <a16:creationId xmlns:a16="http://schemas.microsoft.com/office/drawing/2014/main" id="{68D4CB40-D585-4753-AAEF-406C9E2AF14C}"/>
              </a:ext>
            </a:extLst>
          </p:cNvPr>
          <p:cNvSpPr>
            <a:spLocks noGrp="1"/>
          </p:cNvSpPr>
          <p:nvPr>
            <p:ph type="ftr" sz="quarter" idx="11"/>
          </p:nvPr>
        </p:nvSpPr>
        <p:spPr>
          <a:xfrm>
            <a:off x="1141411" y="6309360"/>
            <a:ext cx="6239309" cy="365125"/>
          </a:xfrm>
        </p:spPr>
        <p:txBody>
          <a:bodyPr>
            <a:normAutofit/>
          </a:bodyPr>
          <a:lstStyle/>
          <a:p>
            <a:r>
              <a:rPr lang="en-US">
                <a:solidFill>
                  <a:srgbClr val="FFFFFF"/>
                </a:solidFill>
              </a:rPr>
              <a:t>IoT-TLU Laboratory</a:t>
            </a:r>
          </a:p>
        </p:txBody>
      </p:sp>
      <p:sp>
        <p:nvSpPr>
          <p:cNvPr id="10" name="Slide Number Placeholder 9">
            <a:extLst>
              <a:ext uri="{FF2B5EF4-FFF2-40B4-BE49-F238E27FC236}">
                <a16:creationId xmlns:a16="http://schemas.microsoft.com/office/drawing/2014/main" id="{061F55A2-5D5A-4219-A434-8E6B1CA3D613}"/>
              </a:ext>
            </a:extLst>
          </p:cNvPr>
          <p:cNvSpPr>
            <a:spLocks noGrp="1"/>
          </p:cNvSpPr>
          <p:nvPr>
            <p:ph type="sldNum" sz="quarter" idx="12"/>
          </p:nvPr>
        </p:nvSpPr>
        <p:spPr>
          <a:xfrm>
            <a:off x="10276321" y="6309360"/>
            <a:ext cx="771089" cy="365125"/>
          </a:xfrm>
        </p:spPr>
        <p:txBody>
          <a:bodyPr>
            <a:normAutofit/>
          </a:bodyPr>
          <a:lstStyle/>
          <a:p>
            <a:fld id="{6D22F896-40B5-4ADD-8801-0D06FADFA095}" type="slidenum">
              <a:rPr lang="en-US">
                <a:solidFill>
                  <a:srgbClr val="FFFFFF"/>
                </a:solidFill>
              </a:rPr>
              <a:pPr/>
              <a:t>24</a:t>
            </a:fld>
            <a:endParaRPr lang="en-US">
              <a:solidFill>
                <a:srgbClr val="FFFFFF"/>
              </a:solidFill>
            </a:endParaRPr>
          </a:p>
        </p:txBody>
      </p:sp>
      <p:sp>
        <p:nvSpPr>
          <p:cNvPr id="120" name="Title 1">
            <a:extLst>
              <a:ext uri="{FF2B5EF4-FFF2-40B4-BE49-F238E27FC236}">
                <a16:creationId xmlns:a16="http://schemas.microsoft.com/office/drawing/2014/main" id="{2C34E892-4EE3-43B4-B910-70B5B66EC3D2}"/>
              </a:ext>
            </a:extLst>
          </p:cNvPr>
          <p:cNvSpPr txBox="1">
            <a:spLocks/>
          </p:cNvSpPr>
          <p:nvPr/>
        </p:nvSpPr>
        <p:spPr>
          <a:xfrm>
            <a:off x="7962519" y="618518"/>
            <a:ext cx="435806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solidFill>
                  <a:schemeClr val="bg1"/>
                </a:solidFill>
                <a:latin typeface="Arial" panose="020B0604020202020204" pitchFamily="34" charset="0"/>
                <a:cs typeface="Arial" panose="020B0604020202020204" pitchFamily="34" charset="0"/>
              </a:rPr>
              <a:t>Introduction of Embedded systems</a:t>
            </a:r>
          </a:p>
        </p:txBody>
      </p:sp>
      <p:sp>
        <p:nvSpPr>
          <p:cNvPr id="122" name="Content Placeholder 10">
            <a:extLst>
              <a:ext uri="{FF2B5EF4-FFF2-40B4-BE49-F238E27FC236}">
                <a16:creationId xmlns:a16="http://schemas.microsoft.com/office/drawing/2014/main" id="{2CBD0CCE-18B2-468B-B2D2-5D472FA5BF06}"/>
              </a:ext>
            </a:extLst>
          </p:cNvPr>
          <p:cNvSpPr txBox="1">
            <a:spLocks/>
          </p:cNvSpPr>
          <p:nvPr/>
        </p:nvSpPr>
        <p:spPr>
          <a:xfrm>
            <a:off x="8124749" y="2249487"/>
            <a:ext cx="3563529" cy="35417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TW" b="1" dirty="0">
                <a:solidFill>
                  <a:srgbClr val="7AF8CC"/>
                </a:solidFill>
              </a:rPr>
              <a:t>Introduction</a:t>
            </a:r>
          </a:p>
          <a:p>
            <a:r>
              <a:rPr lang="en-US" altLang="zh-TW" b="1" dirty="0">
                <a:solidFill>
                  <a:srgbClr val="7AF8CC"/>
                </a:solidFill>
              </a:rPr>
              <a:t>Applications</a:t>
            </a:r>
          </a:p>
          <a:p>
            <a:r>
              <a:rPr lang="en-US" altLang="zh-TW" b="1" dirty="0">
                <a:solidFill>
                  <a:srgbClr val="7AF8CC"/>
                </a:solidFill>
              </a:rPr>
              <a:t>History</a:t>
            </a:r>
          </a:p>
          <a:p>
            <a:r>
              <a:rPr lang="en-US" altLang="zh-TW" b="1" dirty="0">
                <a:solidFill>
                  <a:srgbClr val="7AF8CC"/>
                </a:solidFill>
              </a:rPr>
              <a:t>Characteristics</a:t>
            </a:r>
          </a:p>
          <a:p>
            <a:r>
              <a:rPr lang="en-US" altLang="zh-TW" b="1" dirty="0">
                <a:solidFill>
                  <a:schemeClr val="bg1"/>
                </a:solidFill>
              </a:rPr>
              <a:t>Architecture &amp; Design</a:t>
            </a:r>
          </a:p>
          <a:p>
            <a:r>
              <a:rPr lang="en-US" altLang="zh-TW" b="1" dirty="0">
                <a:solidFill>
                  <a:schemeClr val="folHlink"/>
                </a:solidFill>
              </a:rPr>
              <a:t>Typical Development KITs</a:t>
            </a:r>
          </a:p>
          <a:p>
            <a:endParaRPr lang="en-US" altLang="zh-TW" b="1" dirty="0">
              <a:solidFill>
                <a:schemeClr val="bg1"/>
              </a:solidFill>
            </a:endParaRPr>
          </a:p>
          <a:p>
            <a:endParaRPr lang="en-US" sz="1800" dirty="0"/>
          </a:p>
        </p:txBody>
      </p:sp>
    </p:spTree>
    <p:extLst>
      <p:ext uri="{BB962C8B-B14F-4D97-AF65-F5344CB8AC3E}">
        <p14:creationId xmlns:p14="http://schemas.microsoft.com/office/powerpoint/2010/main" val="281355183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6"/>
            <a:ext cx="9934574" cy="4726207"/>
          </a:xfrm>
        </p:spPr>
        <p:txBody>
          <a:bodyPr vert="horz" lIns="91440" tIns="45720" rIns="91440" bIns="45720" rtlCol="0">
            <a:normAutofit/>
          </a:bodyPr>
          <a:lstStyle/>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8681460" cy="94848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Block Description of an Embedded System</a:t>
            </a:r>
          </a:p>
        </p:txBody>
      </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p:txBody>
          <a:bodyPr/>
          <a:lstStyle/>
          <a:p>
            <a:fld id="{C18E3EA3-BB9C-43B3-8EDA-2C5F7AD6F141}" type="datetime1">
              <a:rPr lang="en-US" smtClean="0"/>
              <a:t>10/5/2017</a:t>
            </a:fld>
            <a:endParaRPr lang="en-US" dirty="0"/>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p:txBody>
          <a:bodyPr/>
          <a:lstStyle/>
          <a:p>
            <a:r>
              <a:rPr lang="en-US" dirty="0"/>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9" name="Content Placeholder 4">
            <a:extLst>
              <a:ext uri="{FF2B5EF4-FFF2-40B4-BE49-F238E27FC236}">
                <a16:creationId xmlns:a16="http://schemas.microsoft.com/office/drawing/2014/main" id="{4A1B3D10-8F64-45E1-B5A9-6A1CC7EC6092}"/>
              </a:ext>
            </a:extLst>
          </p:cNvPr>
          <p:cNvGraphicFramePr>
            <a:graphicFrameLocks/>
          </p:cNvGraphicFramePr>
          <p:nvPr>
            <p:extLst>
              <p:ext uri="{D42A27DB-BD31-4B8C-83A1-F6EECF244321}">
                <p14:modId xmlns:p14="http://schemas.microsoft.com/office/powerpoint/2010/main" val="3072725840"/>
              </p:ext>
            </p:extLst>
          </p:nvPr>
        </p:nvGraphicFramePr>
        <p:xfrm>
          <a:off x="677862" y="2160588"/>
          <a:ext cx="10732819" cy="3351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453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6"/>
            <a:ext cx="9934574" cy="4726207"/>
          </a:xfrm>
        </p:spPr>
        <p:txBody>
          <a:bodyPr vert="horz" lIns="91440" tIns="45720" rIns="91440" bIns="45720" rtlCol="0">
            <a:normAutofit/>
          </a:bodyPr>
          <a:lstStyle/>
          <a:p>
            <a:pPr lvl="1">
              <a:spcAft>
                <a:spcPts val="600"/>
              </a:spcAft>
              <a:buSzPct val="100000"/>
            </a:pPr>
            <a:endParaRPr lang="en-US" altLang="zh-TW">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8681460" cy="94848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a:latin typeface="Arial" panose="020B0604020202020204" pitchFamily="34" charset="0"/>
                <a:cs typeface="Arial" panose="020B0604020202020204" pitchFamily="34" charset="0"/>
              </a:rPr>
              <a:t>Block Description of an Embedded System</a:t>
            </a:r>
            <a:endParaRPr lang="en-US" cap="none" dirty="0">
              <a:latin typeface="Arial" panose="020B0604020202020204" pitchFamily="34" charset="0"/>
              <a:cs typeface="Arial" panose="020B0604020202020204" pitchFamily="34" charset="0"/>
            </a:endParaRPr>
          </a:p>
        </p:txBody>
      </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85497" y="6416677"/>
            <a:ext cx="2743200" cy="365125"/>
          </a:xfrm>
        </p:spPr>
        <p:txBody>
          <a:bodyPr/>
          <a:lstStyle/>
          <a:p>
            <a:fld id="{C18E3EA3-BB9C-43B3-8EDA-2C5F7AD6F141}" type="datetime1">
              <a:rPr lang="en-US" smtClean="0"/>
              <a:t>10/5/2017</a:t>
            </a:fld>
            <a:endParaRPr lang="en-US" dirty="0"/>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63637" y="6416675"/>
            <a:ext cx="6239309" cy="365125"/>
          </a:xfrm>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304897" y="6416675"/>
            <a:ext cx="771089" cy="365125"/>
          </a:xfrm>
        </p:spPr>
        <p:txBody>
          <a:bodyPr/>
          <a:lstStyle/>
          <a:p>
            <a:fld id="{6D22F896-40B5-4ADD-8801-0D06FADFA095}" type="slidenum">
              <a:rPr lang="en-US" smtClean="0"/>
              <a:t>26</a:t>
            </a:fld>
            <a:endParaRPr lang="en-US" dirty="0"/>
          </a:p>
        </p:txBody>
      </p:sp>
      <p:pic>
        <p:nvPicPr>
          <p:cNvPr id="3" name="Picture 2">
            <a:extLst>
              <a:ext uri="{FF2B5EF4-FFF2-40B4-BE49-F238E27FC236}">
                <a16:creationId xmlns:a16="http://schemas.microsoft.com/office/drawing/2014/main" id="{3EB91189-3FA6-45CD-9F3A-BFB353D0A72A}"/>
              </a:ext>
            </a:extLst>
          </p:cNvPr>
          <p:cNvPicPr>
            <a:picLocks noChangeAspect="1"/>
          </p:cNvPicPr>
          <p:nvPr/>
        </p:nvPicPr>
        <p:blipFill>
          <a:blip r:embed="rId2"/>
          <a:stretch>
            <a:fillRect/>
          </a:stretch>
        </p:blipFill>
        <p:spPr>
          <a:xfrm>
            <a:off x="638872" y="-57680"/>
            <a:ext cx="10939653" cy="6915680"/>
          </a:xfrm>
          <a:prstGeom prst="rect">
            <a:avLst/>
          </a:prstGeom>
        </p:spPr>
      </p:pic>
    </p:spTree>
    <p:extLst>
      <p:ext uri="{BB962C8B-B14F-4D97-AF65-F5344CB8AC3E}">
        <p14:creationId xmlns:p14="http://schemas.microsoft.com/office/powerpoint/2010/main" val="38208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6"/>
            <a:ext cx="9934574" cy="4726207"/>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zh-TW" dirty="0">
                <a:solidFill>
                  <a:schemeClr val="accent5">
                    <a:lumMod val="10000"/>
                  </a:schemeClr>
                </a:solidFill>
              </a:rPr>
              <a:t>A microcontroller is a single silicon chip with memory and all </a:t>
            </a:r>
            <a:r>
              <a:rPr lang="en-US" altLang="zh-TW" dirty="0" err="1">
                <a:solidFill>
                  <a:schemeClr val="accent5">
                    <a:lumMod val="10000"/>
                  </a:schemeClr>
                </a:solidFill>
              </a:rPr>
              <a:t>Input/Output</a:t>
            </a:r>
            <a:r>
              <a:rPr lang="en-US" altLang="zh-TW" dirty="0">
                <a:solidFill>
                  <a:schemeClr val="accent5">
                    <a:lumMod val="10000"/>
                  </a:schemeClr>
                </a:solidFill>
              </a:rPr>
              <a:t> peripherals on it.  Hence a microcontroller is also popularly known as a single chip computer.  Normally, a single microcomputer has the following features:</a:t>
            </a:r>
          </a:p>
          <a:p>
            <a:pPr lvl="1">
              <a:spcAft>
                <a:spcPts val="600"/>
              </a:spcAft>
              <a:buSzPct val="100000"/>
            </a:pPr>
            <a:r>
              <a:rPr lang="en-US" altLang="zh-TW" dirty="0">
                <a:solidFill>
                  <a:schemeClr val="accent5">
                    <a:lumMod val="10000"/>
                  </a:schemeClr>
                </a:solidFill>
              </a:rPr>
              <a:t>Arithmetic and logic unit </a:t>
            </a:r>
          </a:p>
          <a:p>
            <a:pPr lvl="1">
              <a:spcAft>
                <a:spcPts val="600"/>
              </a:spcAft>
              <a:buSzPct val="100000"/>
            </a:pPr>
            <a:r>
              <a:rPr lang="en-US" altLang="zh-TW" dirty="0">
                <a:solidFill>
                  <a:schemeClr val="accent5">
                    <a:lumMod val="10000"/>
                  </a:schemeClr>
                </a:solidFill>
              </a:rPr>
              <a:t>Memory for storing program</a:t>
            </a:r>
          </a:p>
          <a:p>
            <a:pPr lvl="1">
              <a:spcAft>
                <a:spcPts val="600"/>
              </a:spcAft>
              <a:buSzPct val="100000"/>
            </a:pPr>
            <a:r>
              <a:rPr lang="en-US" altLang="zh-TW" dirty="0">
                <a:solidFill>
                  <a:schemeClr val="accent5">
                    <a:lumMod val="10000"/>
                  </a:schemeClr>
                </a:solidFill>
              </a:rPr>
              <a:t>EEPROM for nonvolatile data storage</a:t>
            </a:r>
          </a:p>
          <a:p>
            <a:pPr lvl="1">
              <a:spcAft>
                <a:spcPts val="600"/>
              </a:spcAft>
              <a:buSzPct val="100000"/>
            </a:pPr>
            <a:r>
              <a:rPr lang="en-US" altLang="zh-TW" dirty="0">
                <a:solidFill>
                  <a:schemeClr val="accent5">
                    <a:lumMod val="10000"/>
                  </a:schemeClr>
                </a:solidFill>
              </a:rPr>
              <a:t>RAM for storing variables and special function registers</a:t>
            </a:r>
          </a:p>
          <a:p>
            <a:pPr lvl="1">
              <a:spcAft>
                <a:spcPts val="600"/>
              </a:spcAft>
              <a:buSzPct val="100000"/>
            </a:pPr>
            <a:r>
              <a:rPr lang="en-US" altLang="zh-TW" dirty="0">
                <a:solidFill>
                  <a:schemeClr val="accent5">
                    <a:lumMod val="10000"/>
                  </a:schemeClr>
                </a:solidFill>
              </a:rPr>
              <a:t>Input/output ports</a:t>
            </a:r>
          </a:p>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Why a microcontroller?</a:t>
            </a:r>
          </a:p>
        </p:txBody>
      </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p:txBody>
          <a:bodyPr/>
          <a:lstStyle/>
          <a:p>
            <a:fld id="{C18E3EA3-BB9C-43B3-8EDA-2C5F7AD6F141}" type="datetime1">
              <a:rPr lang="en-US" smtClean="0"/>
              <a:t>10/5/2017</a:t>
            </a:fld>
            <a:endParaRPr lang="en-US" dirty="0"/>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p:txBody>
          <a:bodyPr/>
          <a:lstStyle/>
          <a:p>
            <a:r>
              <a:rPr lang="en-US" dirty="0"/>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4495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563757"/>
            <a:ext cx="9934574" cy="4227444"/>
          </a:xfrm>
        </p:spPr>
        <p:txBody>
          <a:bodyPr vert="horz" lIns="91440" tIns="45720" rIns="91440" bIns="45720" rtlCol="0">
            <a:normAutofit/>
          </a:bodyPr>
          <a:lstStyle/>
          <a:p>
            <a:pPr fontAlgn="auto">
              <a:spcAft>
                <a:spcPts val="0"/>
              </a:spcAft>
              <a:defRPr/>
            </a:pPr>
            <a:endParaRPr lang="en-US" altLang="en-US" sz="2200" dirty="0"/>
          </a:p>
          <a:p>
            <a:pPr lvl="1">
              <a:spcAft>
                <a:spcPts val="600"/>
              </a:spcAft>
              <a:buSzPct val="100000"/>
            </a:pPr>
            <a:r>
              <a:rPr lang="en-US" altLang="zh-TW" dirty="0">
                <a:solidFill>
                  <a:schemeClr val="accent5">
                    <a:lumMod val="10000"/>
                  </a:schemeClr>
                </a:solidFill>
              </a:rPr>
              <a:t>Timers and counters</a:t>
            </a:r>
          </a:p>
          <a:p>
            <a:pPr lvl="1">
              <a:spcAft>
                <a:spcPts val="600"/>
              </a:spcAft>
              <a:buSzPct val="100000"/>
            </a:pPr>
            <a:r>
              <a:rPr lang="en-US" altLang="zh-TW" dirty="0">
                <a:solidFill>
                  <a:schemeClr val="accent5">
                    <a:lumMod val="10000"/>
                  </a:schemeClr>
                </a:solidFill>
              </a:rPr>
              <a:t>Analog to digital converter</a:t>
            </a:r>
          </a:p>
          <a:p>
            <a:pPr lvl="1">
              <a:spcAft>
                <a:spcPts val="600"/>
              </a:spcAft>
              <a:buSzPct val="100000"/>
            </a:pPr>
            <a:r>
              <a:rPr lang="en-US" altLang="zh-TW" dirty="0">
                <a:solidFill>
                  <a:schemeClr val="accent5">
                    <a:lumMod val="10000"/>
                  </a:schemeClr>
                </a:solidFill>
              </a:rPr>
              <a:t>Circuits for reset, power up, serial programming, debugging</a:t>
            </a:r>
          </a:p>
          <a:p>
            <a:pPr lvl="1">
              <a:spcAft>
                <a:spcPts val="600"/>
              </a:spcAft>
              <a:buSzPct val="100000"/>
            </a:pPr>
            <a:r>
              <a:rPr lang="en-US" altLang="zh-TW" dirty="0">
                <a:solidFill>
                  <a:schemeClr val="accent5">
                    <a:lumMod val="10000"/>
                  </a:schemeClr>
                </a:solidFill>
              </a:rPr>
              <a:t>Instruction decoder and a timing and control unit</a:t>
            </a:r>
          </a:p>
          <a:p>
            <a:pPr lvl="1">
              <a:spcAft>
                <a:spcPts val="600"/>
              </a:spcAft>
              <a:buSzPct val="100000"/>
            </a:pPr>
            <a:r>
              <a:rPr lang="en-US" altLang="zh-TW" dirty="0">
                <a:solidFill>
                  <a:schemeClr val="accent5">
                    <a:lumMod val="10000"/>
                  </a:schemeClr>
                </a:solidFill>
              </a:rPr>
              <a:t>Serial communication port</a:t>
            </a:r>
          </a:p>
          <a:p>
            <a:pPr marL="0" lvl="1" indent="0">
              <a:spcAft>
                <a:spcPts val="600"/>
              </a:spcAft>
              <a:buSzPct val="100000"/>
              <a:buNone/>
            </a:pPr>
            <a:r>
              <a:rPr lang="en-US" altLang="en-US" sz="2400" dirty="0"/>
              <a:t>So, its no wonder to say that the microcontroller is the most sought after device for designing an efficient embedded system.  </a:t>
            </a:r>
          </a:p>
          <a:p>
            <a:pPr marL="457200" lvl="1" indent="0">
              <a:spcAft>
                <a:spcPts val="600"/>
              </a:spcAft>
              <a:buSzPct val="100000"/>
              <a:buNone/>
            </a:pPr>
            <a:endParaRPr lang="en-US" altLang="zh-TW" dirty="0">
              <a:solidFill>
                <a:schemeClr val="accent5">
                  <a:lumMod val="10000"/>
                </a:schemeClr>
              </a:solidFill>
            </a:endParaRPr>
          </a:p>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11" name="Title 1">
            <a:extLst>
              <a:ext uri="{FF2B5EF4-FFF2-40B4-BE49-F238E27FC236}">
                <a16:creationId xmlns:a16="http://schemas.microsoft.com/office/drawing/2014/main" id="{A1738389-2E7F-47D9-BF42-61646AEA7238}"/>
              </a:ext>
            </a:extLst>
          </p:cNvPr>
          <p:cNvSpPr txBox="1">
            <a:spLocks/>
          </p:cNvSpPr>
          <p:nvPr/>
        </p:nvSpPr>
        <p:spPr>
          <a:xfrm>
            <a:off x="1141413" y="305993"/>
            <a:ext cx="5894387"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Why a microcontroller ?</a:t>
            </a:r>
          </a:p>
        </p:txBody>
      </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p:txBody>
          <a:bodyPr/>
          <a:lstStyle/>
          <a:p>
            <a:fld id="{C18E3EA3-BB9C-43B3-8EDA-2C5F7AD6F141}" type="datetime1">
              <a:rPr lang="en-US" smtClean="0"/>
              <a:t>10/5/2017</a:t>
            </a:fld>
            <a:endParaRPr lang="en-US" dirty="0"/>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p:txBody>
          <a:bodyPr/>
          <a:lstStyle/>
          <a:p>
            <a:r>
              <a:rPr lang="en-US" dirty="0"/>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329063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A close up of a logo&#10;&#10;Description generated with very high confidence">
            <a:extLst>
              <a:ext uri="{FF2B5EF4-FFF2-40B4-BE49-F238E27FC236}">
                <a16:creationId xmlns:a16="http://schemas.microsoft.com/office/drawing/2014/main" id="{1C0CFB42-0CC7-48AE-8395-122F3E830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6000" y="2522015"/>
            <a:ext cx="5456279" cy="285090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29</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563756"/>
            <a:ext cx="9934574" cy="4726207"/>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zh-TW" dirty="0">
                <a:solidFill>
                  <a:schemeClr val="accent5">
                    <a:lumMod val="10000"/>
                  </a:schemeClr>
                </a:solidFill>
              </a:rPr>
              <a:t>There are </a:t>
            </a:r>
            <a:r>
              <a:rPr lang="en-US" altLang="en-US" dirty="0">
                <a:solidFill>
                  <a:schemeClr val="accent5">
                    <a:lumMod val="10000"/>
                  </a:schemeClr>
                </a:solidFill>
              </a:rPr>
              <a:t>various building blocks of the hardware of an embedded system:</a:t>
            </a:r>
            <a:endParaRPr lang="en-US" altLang="zh-TW" dirty="0">
              <a:solidFill>
                <a:schemeClr val="accent5">
                  <a:lumMod val="10000"/>
                </a:schemeClr>
              </a:solidFill>
            </a:endParaRPr>
          </a:p>
          <a:p>
            <a:pPr lvl="1">
              <a:spcAft>
                <a:spcPts val="600"/>
              </a:spcAft>
              <a:buSzPct val="100000"/>
            </a:pPr>
            <a:r>
              <a:rPr lang="en-US" altLang="zh-TW" dirty="0">
                <a:solidFill>
                  <a:schemeClr val="accent5">
                    <a:lumMod val="10000"/>
                  </a:schemeClr>
                </a:solidFill>
              </a:rPr>
              <a:t>Central Processing Unit (CPU)</a:t>
            </a:r>
          </a:p>
          <a:p>
            <a:pPr lvl="1">
              <a:spcAft>
                <a:spcPts val="600"/>
              </a:spcAft>
              <a:buSzPct val="100000"/>
            </a:pPr>
            <a:r>
              <a:rPr lang="en-US" altLang="zh-TW" dirty="0">
                <a:solidFill>
                  <a:schemeClr val="accent5">
                    <a:lumMod val="10000"/>
                  </a:schemeClr>
                </a:solidFill>
              </a:rPr>
              <a:t>Memory (ROM &amp; RAM)</a:t>
            </a:r>
          </a:p>
          <a:p>
            <a:pPr lvl="1">
              <a:spcAft>
                <a:spcPts val="600"/>
              </a:spcAft>
              <a:buSzPct val="100000"/>
            </a:pPr>
            <a:r>
              <a:rPr lang="en-US" altLang="zh-TW" dirty="0">
                <a:solidFill>
                  <a:schemeClr val="accent5">
                    <a:lumMod val="10000"/>
                  </a:schemeClr>
                </a:solidFill>
              </a:rPr>
              <a:t>Input Devices</a:t>
            </a:r>
          </a:p>
          <a:p>
            <a:pPr lvl="1">
              <a:spcAft>
                <a:spcPts val="600"/>
              </a:spcAft>
              <a:buSzPct val="100000"/>
            </a:pPr>
            <a:r>
              <a:rPr lang="en-US" altLang="zh-TW" dirty="0">
                <a:solidFill>
                  <a:schemeClr val="accent5">
                    <a:lumMod val="10000"/>
                  </a:schemeClr>
                </a:solidFill>
              </a:rPr>
              <a:t>Output Devices</a:t>
            </a:r>
          </a:p>
          <a:p>
            <a:pPr lvl="1">
              <a:spcAft>
                <a:spcPts val="600"/>
              </a:spcAft>
              <a:buSzPct val="100000"/>
            </a:pPr>
            <a:r>
              <a:rPr lang="en-US" altLang="zh-TW" dirty="0">
                <a:solidFill>
                  <a:schemeClr val="accent5">
                    <a:lumMod val="10000"/>
                  </a:schemeClr>
                </a:solidFill>
              </a:rPr>
              <a:t>Communication interfaces</a:t>
            </a:r>
          </a:p>
          <a:p>
            <a:pPr lvl="1">
              <a:spcAft>
                <a:spcPts val="600"/>
              </a:spcAft>
              <a:buSzPct val="100000"/>
            </a:pPr>
            <a:r>
              <a:rPr lang="en-US" altLang="zh-TW" dirty="0">
                <a:solidFill>
                  <a:schemeClr val="accent5">
                    <a:lumMod val="10000"/>
                  </a:schemeClr>
                </a:solidFill>
              </a:rPr>
              <a:t>Application specific circuitry</a:t>
            </a:r>
          </a:p>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What is inside an embedded system?</a:t>
            </a:r>
          </a:p>
        </p:txBody>
      </p:sp>
    </p:spTree>
    <p:extLst>
      <p:ext uri="{BB962C8B-B14F-4D97-AF65-F5344CB8AC3E}">
        <p14:creationId xmlns:p14="http://schemas.microsoft.com/office/powerpoint/2010/main" val="381316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Content Placeholder 16"/>
          <p:cNvPicPr>
            <a:picLocks noChangeAspect="1"/>
          </p:cNvPicPr>
          <p:nvPr/>
        </p:nvPicPr>
        <p:blipFill>
          <a:blip r:embed="rId2"/>
          <a:stretch>
            <a:fillRect/>
          </a:stretch>
        </p:blipFill>
        <p:spPr>
          <a:xfrm>
            <a:off x="1118988" y="1543783"/>
            <a:ext cx="2974328" cy="3764972"/>
          </a:xfrm>
          <a:prstGeom prst="rect">
            <a:avLst/>
          </a:prstGeom>
        </p:spPr>
      </p:pic>
      <p:pic>
        <p:nvPicPr>
          <p:cNvPr id="16" name="Picture 15" descr="A truck driving down a dirt road&#10;&#10;Description generated with high confidence">
            <a:extLst>
              <a:ext uri="{FF2B5EF4-FFF2-40B4-BE49-F238E27FC236}">
                <a16:creationId xmlns:a16="http://schemas.microsoft.com/office/drawing/2014/main" id="{3BAE4686-5493-4685-A9EF-41940E1CA7F7}"/>
              </a:ext>
            </a:extLst>
          </p:cNvPr>
          <p:cNvPicPr>
            <a:picLocks noChangeAspect="1"/>
          </p:cNvPicPr>
          <p:nvPr/>
        </p:nvPicPr>
        <p:blipFill rotWithShape="1">
          <a:blip r:embed="rId3"/>
          <a:srcRect/>
          <a:stretch/>
        </p:blipFill>
        <p:spPr>
          <a:xfrm>
            <a:off x="4257042" y="2377819"/>
            <a:ext cx="2974328" cy="2096901"/>
          </a:xfrm>
          <a:prstGeom prst="rect">
            <a:avLst/>
          </a:prstGeom>
        </p:spPr>
      </p:pic>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7871448" y="2000251"/>
            <a:ext cx="4320551" cy="1657349"/>
          </a:xfrm>
        </p:spPr>
        <p:txBody>
          <a:bodyPr anchor="b">
            <a:normAutofit/>
          </a:bodyPr>
          <a:lstStyle/>
          <a:p>
            <a:pPr>
              <a:lnSpc>
                <a:spcPct val="120000"/>
              </a:lnSpc>
            </a:pPr>
            <a:r>
              <a:rPr lang="en-US" sz="3200" cap="none" dirty="0">
                <a:latin typeface="Arial" panose="020B0604020202020204" pitchFamily="34" charset="0"/>
                <a:cs typeface="Arial" panose="020B0604020202020204" pitchFamily="34" charset="0"/>
              </a:rPr>
              <a:t>What is an embedded system?</a:t>
            </a:r>
          </a:p>
        </p:txBody>
      </p:sp>
      <p:sp>
        <p:nvSpPr>
          <p:cNvPr id="6" name="Date Placeholder 5">
            <a:extLst>
              <a:ext uri="{FF2B5EF4-FFF2-40B4-BE49-F238E27FC236}">
                <a16:creationId xmlns:a16="http://schemas.microsoft.com/office/drawing/2014/main" id="{4B2B0F81-65EA-4B3D-BE21-40BBF481D31A}"/>
              </a:ext>
            </a:extLst>
          </p:cNvPr>
          <p:cNvSpPr>
            <a:spLocks noGrp="1"/>
          </p:cNvSpPr>
          <p:nvPr>
            <p:ph type="dt" sz="half" idx="10"/>
          </p:nvPr>
        </p:nvSpPr>
        <p:spPr/>
        <p:txBody>
          <a:bodyPr/>
          <a:lstStyle/>
          <a:p>
            <a:fld id="{06A8B910-03F8-41CE-A660-90BFE82B34F9}" type="datetime1">
              <a:rPr lang="en-US" smtClean="0"/>
              <a:t>10/5/2017</a:t>
            </a:fld>
            <a:endParaRPr lang="en-US" dirty="0"/>
          </a:p>
        </p:txBody>
      </p:sp>
      <p:sp>
        <p:nvSpPr>
          <p:cNvPr id="7" name="Footer Placeholder 6">
            <a:extLst>
              <a:ext uri="{FF2B5EF4-FFF2-40B4-BE49-F238E27FC236}">
                <a16:creationId xmlns:a16="http://schemas.microsoft.com/office/drawing/2014/main" id="{7006BDA9-9796-472B-9B3F-4590D619B5C1}"/>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8FFDD47B-4CA8-49DE-9470-E3C5999FB417}"/>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471312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30</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611313"/>
            <a:ext cx="9934574" cy="4678650"/>
          </a:xfrm>
        </p:spPr>
        <p:txBody>
          <a:bodyPr vert="horz" lIns="91440" tIns="45720" rIns="91440" bIns="45720" rtlCol="0">
            <a:normAutofit lnSpcReduction="10000"/>
          </a:bodyPr>
          <a:lstStyle/>
          <a:p>
            <a:pPr marL="401638" indent="-401638">
              <a:buSzPct val="100000"/>
              <a:buFont typeface="Wingdings" panose="05000000000000000000" pitchFamily="2" charset="2"/>
              <a:buChar char="Ø"/>
            </a:pPr>
            <a:r>
              <a:rPr lang="en-US" altLang="en-US" dirty="0">
                <a:solidFill>
                  <a:schemeClr val="accent5">
                    <a:lumMod val="10000"/>
                  </a:schemeClr>
                </a:solidFill>
              </a:rPr>
              <a:t>Assembly language was the pioneer for programming embedded systems till recently. Nowadays there are many more languages to program these systems. Some of the languages are </a:t>
            </a:r>
            <a:r>
              <a:rPr lang="en-US" altLang="en-US" dirty="0"/>
              <a:t>C</a:t>
            </a:r>
            <a:r>
              <a:rPr lang="en-US" altLang="en-US" dirty="0">
                <a:solidFill>
                  <a:schemeClr val="bg1"/>
                </a:solidFill>
              </a:rPr>
              <a:t>,</a:t>
            </a:r>
            <a:r>
              <a:rPr lang="en-US" altLang="en-US" dirty="0"/>
              <a:t> C++</a:t>
            </a:r>
            <a:r>
              <a:rPr lang="en-US" altLang="en-US" dirty="0">
                <a:solidFill>
                  <a:schemeClr val="accent5">
                    <a:lumMod val="10000"/>
                  </a:schemeClr>
                </a:solidFill>
              </a:rPr>
              <a:t>, Ada, Forth, </a:t>
            </a:r>
            <a:r>
              <a:rPr lang="en-US" altLang="en-US" dirty="0"/>
              <a:t>Python</a:t>
            </a:r>
            <a:r>
              <a:rPr lang="en-US" altLang="en-US" dirty="0">
                <a:solidFill>
                  <a:schemeClr val="accent5">
                    <a:lumMod val="10000"/>
                  </a:schemeClr>
                </a:solidFill>
              </a:rPr>
              <a:t> and Java together with its new enhancement J2ME.</a:t>
            </a:r>
          </a:p>
          <a:p>
            <a:pPr marL="401638" indent="-401638">
              <a:buSzPct val="100000"/>
              <a:buFont typeface="Wingdings" panose="05000000000000000000" pitchFamily="2" charset="2"/>
              <a:buChar char="Ø"/>
            </a:pPr>
            <a:r>
              <a:rPr lang="en-US" altLang="zh-TW" dirty="0">
                <a:solidFill>
                  <a:schemeClr val="accent5">
                    <a:lumMod val="10000"/>
                  </a:schemeClr>
                </a:solidFill>
              </a:rPr>
              <a:t>The majority of software for embedded systems is still done in C language. Recent survey indicates that approximately 45% of the embedded software is still being done in C language. </a:t>
            </a:r>
          </a:p>
          <a:p>
            <a:pPr marL="401638" indent="-401638">
              <a:buSzPct val="100000"/>
              <a:buFont typeface="Wingdings" panose="05000000000000000000" pitchFamily="2" charset="2"/>
              <a:buChar char="Ø"/>
            </a:pPr>
            <a:r>
              <a:rPr lang="en-US" altLang="zh-TW" dirty="0">
                <a:solidFill>
                  <a:schemeClr val="accent5">
                    <a:lumMod val="10000"/>
                  </a:schemeClr>
                </a:solidFill>
              </a:rPr>
              <a:t>C++ is also increasing its presence in embedded systems. As C++ is based on C language, thus providing programmer the object oriented methodologies to reap the benefits of such an approach.</a:t>
            </a:r>
          </a:p>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9934573" cy="94848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Languages for Programming Embedded Systems</a:t>
            </a:r>
          </a:p>
        </p:txBody>
      </p:sp>
    </p:spTree>
    <p:extLst>
      <p:ext uri="{BB962C8B-B14F-4D97-AF65-F5344CB8AC3E}">
        <p14:creationId xmlns:p14="http://schemas.microsoft.com/office/powerpoint/2010/main" val="1620774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31</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611313"/>
            <a:ext cx="9934574" cy="4678650"/>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en-US" dirty="0">
                <a:solidFill>
                  <a:schemeClr val="accent5">
                    <a:lumMod val="10000"/>
                  </a:schemeClr>
                </a:solidFill>
              </a:rPr>
              <a:t>C is very close to assembly programming and it allows very easy access to underlying hardware. A huge number of high quality compilers and debugging tools are available for the C language. </a:t>
            </a:r>
          </a:p>
          <a:p>
            <a:pPr marL="401638" indent="-401638">
              <a:buSzPct val="100000"/>
              <a:buFont typeface="Wingdings" panose="05000000000000000000" pitchFamily="2" charset="2"/>
              <a:buChar char="Ø"/>
            </a:pPr>
            <a:r>
              <a:rPr lang="en-US" altLang="en-US" dirty="0">
                <a:solidFill>
                  <a:schemeClr val="accent5">
                    <a:lumMod val="10000"/>
                  </a:schemeClr>
                </a:solidFill>
              </a:rPr>
              <a:t>Though C++ is theoretically more efficient than C, but some of its compilers have bugs due to the huge size of the language. These compilers may cause a buggy execution.</a:t>
            </a:r>
          </a:p>
          <a:p>
            <a:pPr lvl="1">
              <a:spcAft>
                <a:spcPts val="600"/>
              </a:spcAft>
              <a:buSzPct val="100000"/>
            </a:pPr>
            <a:endParaRPr lang="en-US" altLang="zh-TW" dirty="0">
              <a:solidFill>
                <a:schemeClr val="accent5">
                  <a:lumMod val="10000"/>
                </a:schemeClr>
              </a:solidFill>
            </a:endParaRP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9934573" cy="948483"/>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Languages for Programming Embedded Systems</a:t>
            </a:r>
          </a:p>
        </p:txBody>
      </p:sp>
    </p:spTree>
    <p:extLst>
      <p:ext uri="{BB962C8B-B14F-4D97-AF65-F5344CB8AC3E}">
        <p14:creationId xmlns:p14="http://schemas.microsoft.com/office/powerpoint/2010/main" val="151097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80" name="Group 7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81" name="Group 80"/>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3"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4"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5"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8"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10"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82" name="Group 81"/>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83"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pic>
        <p:nvPicPr>
          <p:cNvPr id="121"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sp useBgFill="1">
        <p:nvSpPr>
          <p:cNvPr id="123" name="Round Diagonal Corner 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descr="A circuit board&#10;&#10;Description generated with high confidence"/>
          <p:cNvPicPr>
            <a:picLocks noChangeAspect="1"/>
          </p:cNvPicPr>
          <p:nvPr/>
        </p:nvPicPr>
        <p:blipFill>
          <a:blip r:embed="rId3">
            <a:extLst/>
          </a:blip>
          <a:stretch>
            <a:fillRect/>
          </a:stretch>
        </p:blipFill>
        <p:spPr>
          <a:xfrm>
            <a:off x="1118988" y="1493229"/>
            <a:ext cx="6112382" cy="3866080"/>
          </a:xfrm>
          <a:prstGeom prst="rect">
            <a:avLst/>
          </a:prstGeom>
        </p:spPr>
      </p:pic>
      <p:sp>
        <p:nvSpPr>
          <p:cNvPr id="7" name="Date Placeholder 6">
            <a:extLst>
              <a:ext uri="{FF2B5EF4-FFF2-40B4-BE49-F238E27FC236}">
                <a16:creationId xmlns:a16="http://schemas.microsoft.com/office/drawing/2014/main" id="{D2FEC6C6-0ED1-4939-BD5D-437A336B08A3}"/>
              </a:ext>
            </a:extLst>
          </p:cNvPr>
          <p:cNvSpPr>
            <a:spLocks noGrp="1"/>
          </p:cNvSpPr>
          <p:nvPr>
            <p:ph type="dt" sz="half" idx="10"/>
          </p:nvPr>
        </p:nvSpPr>
        <p:spPr>
          <a:xfrm>
            <a:off x="7456921" y="6309360"/>
            <a:ext cx="2743200" cy="365125"/>
          </a:xfrm>
        </p:spPr>
        <p:txBody>
          <a:bodyPr>
            <a:normAutofit/>
          </a:bodyPr>
          <a:lstStyle/>
          <a:p>
            <a:fld id="{CCDFBF26-6E8C-4381-A474-BE63BCC168F6}" type="datetime1">
              <a:rPr lang="en-US">
                <a:solidFill>
                  <a:srgbClr val="FFFFFF"/>
                </a:solidFill>
              </a:rPr>
              <a:pPr/>
              <a:t>10/5/2017</a:t>
            </a:fld>
            <a:endParaRPr lang="en-US">
              <a:solidFill>
                <a:srgbClr val="FFFFFF"/>
              </a:solidFill>
            </a:endParaRPr>
          </a:p>
        </p:txBody>
      </p:sp>
      <p:sp>
        <p:nvSpPr>
          <p:cNvPr id="8" name="Footer Placeholder 7">
            <a:extLst>
              <a:ext uri="{FF2B5EF4-FFF2-40B4-BE49-F238E27FC236}">
                <a16:creationId xmlns:a16="http://schemas.microsoft.com/office/drawing/2014/main" id="{68D4CB40-D585-4753-AAEF-406C9E2AF14C}"/>
              </a:ext>
            </a:extLst>
          </p:cNvPr>
          <p:cNvSpPr>
            <a:spLocks noGrp="1"/>
          </p:cNvSpPr>
          <p:nvPr>
            <p:ph type="ftr" sz="quarter" idx="11"/>
          </p:nvPr>
        </p:nvSpPr>
        <p:spPr>
          <a:xfrm>
            <a:off x="1141411" y="6309360"/>
            <a:ext cx="6239309" cy="365125"/>
          </a:xfrm>
        </p:spPr>
        <p:txBody>
          <a:bodyPr>
            <a:normAutofit/>
          </a:bodyPr>
          <a:lstStyle/>
          <a:p>
            <a:r>
              <a:rPr lang="en-US">
                <a:solidFill>
                  <a:srgbClr val="FFFFFF"/>
                </a:solidFill>
              </a:rPr>
              <a:t>IoT-TLU Laboratory</a:t>
            </a:r>
          </a:p>
        </p:txBody>
      </p:sp>
      <p:sp>
        <p:nvSpPr>
          <p:cNvPr id="10" name="Slide Number Placeholder 9">
            <a:extLst>
              <a:ext uri="{FF2B5EF4-FFF2-40B4-BE49-F238E27FC236}">
                <a16:creationId xmlns:a16="http://schemas.microsoft.com/office/drawing/2014/main" id="{061F55A2-5D5A-4219-A434-8E6B1CA3D613}"/>
              </a:ext>
            </a:extLst>
          </p:cNvPr>
          <p:cNvSpPr>
            <a:spLocks noGrp="1"/>
          </p:cNvSpPr>
          <p:nvPr>
            <p:ph type="sldNum" sz="quarter" idx="12"/>
          </p:nvPr>
        </p:nvSpPr>
        <p:spPr>
          <a:xfrm>
            <a:off x="10276321" y="6309360"/>
            <a:ext cx="771089" cy="365125"/>
          </a:xfrm>
        </p:spPr>
        <p:txBody>
          <a:bodyPr>
            <a:normAutofit/>
          </a:bodyPr>
          <a:lstStyle/>
          <a:p>
            <a:fld id="{6D22F896-40B5-4ADD-8801-0D06FADFA095}" type="slidenum">
              <a:rPr lang="en-US">
                <a:solidFill>
                  <a:srgbClr val="FFFFFF"/>
                </a:solidFill>
              </a:rPr>
              <a:pPr/>
              <a:t>32</a:t>
            </a:fld>
            <a:endParaRPr lang="en-US">
              <a:solidFill>
                <a:srgbClr val="FFFFFF"/>
              </a:solidFill>
            </a:endParaRPr>
          </a:p>
        </p:txBody>
      </p:sp>
      <p:sp>
        <p:nvSpPr>
          <p:cNvPr id="120" name="Title 1">
            <a:extLst>
              <a:ext uri="{FF2B5EF4-FFF2-40B4-BE49-F238E27FC236}">
                <a16:creationId xmlns:a16="http://schemas.microsoft.com/office/drawing/2014/main" id="{2C34E892-4EE3-43B4-B910-70B5B66EC3D2}"/>
              </a:ext>
            </a:extLst>
          </p:cNvPr>
          <p:cNvSpPr txBox="1">
            <a:spLocks/>
          </p:cNvSpPr>
          <p:nvPr/>
        </p:nvSpPr>
        <p:spPr>
          <a:xfrm>
            <a:off x="7962519" y="618518"/>
            <a:ext cx="440136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solidFill>
                  <a:schemeClr val="bg1"/>
                </a:solidFill>
                <a:latin typeface="Arial" panose="020B0604020202020204" pitchFamily="34" charset="0"/>
                <a:cs typeface="Arial" panose="020B0604020202020204" pitchFamily="34" charset="0"/>
              </a:rPr>
              <a:t>Introduction of Embedded systems</a:t>
            </a:r>
          </a:p>
        </p:txBody>
      </p:sp>
      <p:sp>
        <p:nvSpPr>
          <p:cNvPr id="122" name="Content Placeholder 10">
            <a:extLst>
              <a:ext uri="{FF2B5EF4-FFF2-40B4-BE49-F238E27FC236}">
                <a16:creationId xmlns:a16="http://schemas.microsoft.com/office/drawing/2014/main" id="{2CBD0CCE-18B2-468B-B2D2-5D472FA5BF06}"/>
              </a:ext>
            </a:extLst>
          </p:cNvPr>
          <p:cNvSpPr txBox="1">
            <a:spLocks/>
          </p:cNvSpPr>
          <p:nvPr/>
        </p:nvSpPr>
        <p:spPr>
          <a:xfrm>
            <a:off x="7962518" y="2249487"/>
            <a:ext cx="3563529" cy="35417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zh-TW" b="1" dirty="0">
                <a:solidFill>
                  <a:srgbClr val="7AF8CC"/>
                </a:solidFill>
              </a:rPr>
              <a:t>Introduction</a:t>
            </a:r>
          </a:p>
          <a:p>
            <a:r>
              <a:rPr lang="en-US" altLang="zh-TW" b="1" dirty="0">
                <a:solidFill>
                  <a:srgbClr val="7AF8CC"/>
                </a:solidFill>
              </a:rPr>
              <a:t>Applications</a:t>
            </a:r>
          </a:p>
          <a:p>
            <a:r>
              <a:rPr lang="en-US" altLang="zh-TW" b="1" dirty="0">
                <a:solidFill>
                  <a:srgbClr val="7AF8CC"/>
                </a:solidFill>
              </a:rPr>
              <a:t>History</a:t>
            </a:r>
          </a:p>
          <a:p>
            <a:r>
              <a:rPr lang="en-US" altLang="zh-TW" b="1" dirty="0">
                <a:solidFill>
                  <a:srgbClr val="7AF8CC"/>
                </a:solidFill>
              </a:rPr>
              <a:t>Characteristics</a:t>
            </a:r>
          </a:p>
          <a:p>
            <a:r>
              <a:rPr lang="en-US" altLang="zh-TW" b="1" dirty="0">
                <a:solidFill>
                  <a:srgbClr val="7AF8CC"/>
                </a:solidFill>
              </a:rPr>
              <a:t>Architecture &amp; Design</a:t>
            </a:r>
          </a:p>
          <a:p>
            <a:r>
              <a:rPr lang="en-US" altLang="zh-TW" b="1" dirty="0">
                <a:solidFill>
                  <a:schemeClr val="bg1"/>
                </a:solidFill>
              </a:rPr>
              <a:t>Typical Development KITs</a:t>
            </a:r>
          </a:p>
          <a:p>
            <a:endParaRPr lang="en-US" altLang="zh-TW" b="1" dirty="0">
              <a:solidFill>
                <a:schemeClr val="bg1"/>
              </a:solidFill>
            </a:endParaRPr>
          </a:p>
          <a:p>
            <a:endParaRPr lang="en-US" sz="1800" dirty="0"/>
          </a:p>
        </p:txBody>
      </p:sp>
    </p:spTree>
    <p:extLst>
      <p:ext uri="{BB962C8B-B14F-4D97-AF65-F5344CB8AC3E}">
        <p14:creationId xmlns:p14="http://schemas.microsoft.com/office/powerpoint/2010/main" val="189883235"/>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33</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563756"/>
            <a:ext cx="9934574" cy="4726207"/>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zh-TW" sz="2600" dirty="0">
                <a:solidFill>
                  <a:schemeClr val="accent5">
                    <a:lumMod val="10000"/>
                  </a:schemeClr>
                </a:solidFill>
              </a:rPr>
              <a:t>AVR ATmega16</a:t>
            </a:r>
            <a:r>
              <a:rPr lang="en-US" altLang="zh-TW" sz="1700" dirty="0">
                <a:solidFill>
                  <a:schemeClr val="accent5">
                    <a:lumMod val="10000"/>
                  </a:schemeClr>
                </a:solidFill>
              </a:rPr>
              <a:t>	</a:t>
            </a:r>
          </a:p>
          <a:p>
            <a:pPr lvl="1">
              <a:lnSpc>
                <a:spcPct val="110000"/>
              </a:lnSpc>
              <a:spcBef>
                <a:spcPts val="0"/>
              </a:spcBef>
              <a:spcAft>
                <a:spcPts val="600"/>
              </a:spcAft>
              <a:buSzPct val="100000"/>
            </a:pPr>
            <a:r>
              <a:rPr lang="en-US" altLang="zh-TW" sz="1700" dirty="0">
                <a:solidFill>
                  <a:schemeClr val="accent5">
                    <a:lumMod val="10000"/>
                  </a:schemeClr>
                </a:solidFill>
              </a:rPr>
              <a:t>Maximum Clock Frequency: 16 MHz</a:t>
            </a:r>
          </a:p>
          <a:p>
            <a:pPr lvl="1">
              <a:lnSpc>
                <a:spcPct val="110000"/>
              </a:lnSpc>
              <a:spcBef>
                <a:spcPts val="0"/>
              </a:spcBef>
              <a:spcAft>
                <a:spcPts val="600"/>
              </a:spcAft>
              <a:buSzPct val="100000"/>
            </a:pPr>
            <a:r>
              <a:rPr lang="en-US" altLang="zh-TW" sz="1700" dirty="0">
                <a:solidFill>
                  <a:schemeClr val="accent5">
                    <a:lumMod val="10000"/>
                  </a:schemeClr>
                </a:solidFill>
              </a:rPr>
              <a:t>Program Memory Size: 16 kB	</a:t>
            </a:r>
          </a:p>
          <a:p>
            <a:pPr lvl="1">
              <a:lnSpc>
                <a:spcPct val="110000"/>
              </a:lnSpc>
              <a:spcBef>
                <a:spcPts val="0"/>
              </a:spcBef>
              <a:spcAft>
                <a:spcPts val="600"/>
              </a:spcAft>
              <a:buSzPct val="100000"/>
            </a:pPr>
            <a:r>
              <a:rPr lang="en-US" altLang="zh-TW" sz="1700" dirty="0">
                <a:solidFill>
                  <a:schemeClr val="accent5">
                    <a:lumMod val="10000"/>
                  </a:schemeClr>
                </a:solidFill>
              </a:rPr>
              <a:t>RAM: 1 kB SRAM	</a:t>
            </a:r>
          </a:p>
          <a:p>
            <a:pPr lvl="1">
              <a:lnSpc>
                <a:spcPct val="110000"/>
              </a:lnSpc>
              <a:spcBef>
                <a:spcPts val="0"/>
              </a:spcBef>
              <a:spcAft>
                <a:spcPts val="600"/>
              </a:spcAft>
              <a:buSzPct val="100000"/>
            </a:pPr>
            <a:r>
              <a:rPr lang="en-US" altLang="zh-TW" sz="1700" dirty="0">
                <a:solidFill>
                  <a:schemeClr val="accent5">
                    <a:lumMod val="10000"/>
                  </a:schemeClr>
                </a:solidFill>
              </a:rPr>
              <a:t>ROM: 512B EEPROM</a:t>
            </a:r>
          </a:p>
          <a:p>
            <a:pPr lvl="1">
              <a:lnSpc>
                <a:spcPct val="110000"/>
              </a:lnSpc>
              <a:spcBef>
                <a:spcPts val="0"/>
              </a:spcBef>
              <a:spcAft>
                <a:spcPts val="600"/>
              </a:spcAft>
              <a:buSzPct val="100000"/>
            </a:pPr>
            <a:r>
              <a:rPr lang="en-US" altLang="zh-TW" sz="1700" dirty="0">
                <a:solidFill>
                  <a:schemeClr val="accent5">
                    <a:lumMod val="10000"/>
                  </a:schemeClr>
                </a:solidFill>
              </a:rPr>
              <a:t>ADC Resolution: 10 bit	</a:t>
            </a:r>
          </a:p>
          <a:p>
            <a:pPr lvl="1">
              <a:lnSpc>
                <a:spcPct val="110000"/>
              </a:lnSpc>
              <a:spcBef>
                <a:spcPts val="0"/>
              </a:spcBef>
              <a:spcAft>
                <a:spcPts val="600"/>
              </a:spcAft>
              <a:buSzPct val="100000"/>
            </a:pPr>
            <a:r>
              <a:rPr lang="en-US" altLang="zh-TW" sz="1700" dirty="0">
                <a:solidFill>
                  <a:schemeClr val="accent5">
                    <a:lumMod val="10000"/>
                  </a:schemeClr>
                </a:solidFill>
              </a:rPr>
              <a:t>Operating Supply Voltage: 4.5 V to 5.5 V</a:t>
            </a:r>
          </a:p>
          <a:p>
            <a:pPr lvl="1">
              <a:lnSpc>
                <a:spcPct val="110000"/>
              </a:lnSpc>
              <a:spcBef>
                <a:spcPts val="0"/>
              </a:spcBef>
              <a:spcAft>
                <a:spcPts val="600"/>
              </a:spcAft>
              <a:buSzPct val="100000"/>
            </a:pPr>
            <a:r>
              <a:rPr lang="en-US" altLang="zh-TW" sz="1700" dirty="0">
                <a:solidFill>
                  <a:schemeClr val="accent5">
                    <a:lumMod val="10000"/>
                  </a:schemeClr>
                </a:solidFill>
              </a:rPr>
              <a:t>Number of I/</a:t>
            </a:r>
            <a:r>
              <a:rPr lang="en-US" altLang="zh-TW" sz="1700" dirty="0" err="1">
                <a:solidFill>
                  <a:schemeClr val="accent5">
                    <a:lumMod val="10000"/>
                  </a:schemeClr>
                </a:solidFill>
              </a:rPr>
              <a:t>Os</a:t>
            </a:r>
            <a:r>
              <a:rPr lang="en-US" altLang="zh-TW" sz="1700" dirty="0">
                <a:solidFill>
                  <a:schemeClr val="accent5">
                    <a:lumMod val="10000"/>
                  </a:schemeClr>
                </a:solidFill>
              </a:rPr>
              <a:t>: 32 I/O	</a:t>
            </a:r>
          </a:p>
          <a:p>
            <a:pPr lvl="1">
              <a:lnSpc>
                <a:spcPct val="110000"/>
              </a:lnSpc>
              <a:spcBef>
                <a:spcPts val="0"/>
              </a:spcBef>
              <a:spcAft>
                <a:spcPts val="600"/>
              </a:spcAft>
              <a:buSzPct val="100000"/>
            </a:pPr>
            <a:r>
              <a:rPr lang="en-US" altLang="zh-TW" sz="1700" dirty="0">
                <a:solidFill>
                  <a:schemeClr val="accent5">
                    <a:lumMod val="10000"/>
                  </a:schemeClr>
                </a:solidFill>
              </a:rPr>
              <a:t>Number of Timers/Counters: 3 Timer	</a:t>
            </a:r>
          </a:p>
          <a:p>
            <a:pPr lvl="1">
              <a:lnSpc>
                <a:spcPct val="110000"/>
              </a:lnSpc>
              <a:spcBef>
                <a:spcPts val="0"/>
              </a:spcBef>
              <a:spcAft>
                <a:spcPts val="600"/>
              </a:spcAft>
              <a:buSzPct val="100000"/>
            </a:pPr>
            <a:r>
              <a:rPr lang="en-US" altLang="zh-TW" sz="1700" dirty="0">
                <a:solidFill>
                  <a:schemeClr val="accent5">
                    <a:lumMod val="10000"/>
                  </a:schemeClr>
                </a:solidFill>
              </a:rPr>
              <a:t>Number of ADC Channels: 8 Channel</a:t>
            </a:r>
          </a:p>
          <a:p>
            <a:pPr lvl="1">
              <a:spcBef>
                <a:spcPts val="0"/>
              </a:spcBef>
              <a:spcAft>
                <a:spcPts val="600"/>
              </a:spcAft>
              <a:buSzPct val="100000"/>
            </a:pPr>
            <a:endParaRPr lang="en-US" altLang="zh-TW" dirty="0">
              <a:solidFill>
                <a:schemeClr val="accent5">
                  <a:lumMod val="10000"/>
                </a:schemeClr>
              </a:solidFill>
            </a:endParaRPr>
          </a:p>
          <a:p>
            <a:pPr lvl="1">
              <a:spcBef>
                <a:spcPts val="0"/>
              </a:spcBef>
              <a:spcAft>
                <a:spcPts val="600"/>
              </a:spcAft>
              <a:buSzPct val="100000"/>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Typical Development KITs</a:t>
            </a:r>
          </a:p>
        </p:txBody>
      </p:sp>
      <p:pic>
        <p:nvPicPr>
          <p:cNvPr id="3" name="Picture 2" descr="A circuit board&#10;&#10;Description generated with very high confidence">
            <a:extLst>
              <a:ext uri="{FF2B5EF4-FFF2-40B4-BE49-F238E27FC236}">
                <a16:creationId xmlns:a16="http://schemas.microsoft.com/office/drawing/2014/main" id="{E7B874BD-F150-4098-A459-BA70217F6C79}"/>
              </a:ext>
            </a:extLst>
          </p:cNvPr>
          <p:cNvPicPr>
            <a:picLocks noChangeAspect="1"/>
          </p:cNvPicPr>
          <p:nvPr/>
        </p:nvPicPr>
        <p:blipFill>
          <a:blip r:embed="rId3"/>
          <a:stretch>
            <a:fillRect/>
          </a:stretch>
        </p:blipFill>
        <p:spPr>
          <a:xfrm>
            <a:off x="6068791" y="990605"/>
            <a:ext cx="5319145" cy="5599101"/>
          </a:xfrm>
          <a:prstGeom prst="rect">
            <a:avLst/>
          </a:prstGeom>
        </p:spPr>
      </p:pic>
    </p:spTree>
    <p:extLst>
      <p:ext uri="{BB962C8B-B14F-4D97-AF65-F5344CB8AC3E}">
        <p14:creationId xmlns:p14="http://schemas.microsoft.com/office/powerpoint/2010/main" val="1032958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34</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563756"/>
            <a:ext cx="9934574" cy="4726207"/>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zh-TW" sz="2600" dirty="0">
                <a:solidFill>
                  <a:schemeClr val="accent5">
                    <a:lumMod val="10000"/>
                  </a:schemeClr>
                </a:solidFill>
              </a:rPr>
              <a:t>MSP430</a:t>
            </a:r>
            <a:r>
              <a:rPr lang="en-US" altLang="zh-TW" sz="1700" dirty="0">
                <a:solidFill>
                  <a:schemeClr val="accent5">
                    <a:lumMod val="10000"/>
                  </a:schemeClr>
                </a:solidFill>
              </a:rPr>
              <a:t>	</a:t>
            </a:r>
          </a:p>
          <a:p>
            <a:pPr lvl="1">
              <a:lnSpc>
                <a:spcPct val="110000"/>
              </a:lnSpc>
              <a:spcBef>
                <a:spcPts val="0"/>
              </a:spcBef>
              <a:spcAft>
                <a:spcPts val="600"/>
              </a:spcAft>
              <a:buSzPct val="100000"/>
            </a:pPr>
            <a:r>
              <a:rPr lang="en-US" altLang="zh-TW" sz="1700" dirty="0">
                <a:solidFill>
                  <a:schemeClr val="accent5">
                    <a:lumMod val="10000"/>
                  </a:schemeClr>
                </a:solidFill>
              </a:rPr>
              <a:t>16kB Flash Memory</a:t>
            </a:r>
          </a:p>
          <a:p>
            <a:pPr lvl="1">
              <a:lnSpc>
                <a:spcPct val="110000"/>
              </a:lnSpc>
              <a:spcBef>
                <a:spcPts val="0"/>
              </a:spcBef>
              <a:spcAft>
                <a:spcPts val="600"/>
              </a:spcAft>
              <a:buSzPct val="100000"/>
            </a:pPr>
            <a:r>
              <a:rPr lang="en-US" altLang="zh-TW" sz="1700" dirty="0">
                <a:solidFill>
                  <a:schemeClr val="accent5">
                    <a:lumMod val="10000"/>
                  </a:schemeClr>
                </a:solidFill>
              </a:rPr>
              <a:t>512B RAM</a:t>
            </a:r>
          </a:p>
          <a:p>
            <a:pPr lvl="1">
              <a:lnSpc>
                <a:spcPct val="110000"/>
              </a:lnSpc>
              <a:spcBef>
                <a:spcPts val="0"/>
              </a:spcBef>
              <a:spcAft>
                <a:spcPts val="600"/>
              </a:spcAft>
              <a:buSzPct val="100000"/>
            </a:pPr>
            <a:r>
              <a:rPr lang="en-US" altLang="zh-TW" sz="1700" dirty="0">
                <a:solidFill>
                  <a:schemeClr val="accent5">
                    <a:lumMod val="10000"/>
                  </a:schemeClr>
                </a:solidFill>
              </a:rPr>
              <a:t>14 interruptible GPIOs (capacitive sense-capable)</a:t>
            </a:r>
          </a:p>
          <a:p>
            <a:pPr lvl="1">
              <a:lnSpc>
                <a:spcPct val="110000"/>
              </a:lnSpc>
              <a:spcBef>
                <a:spcPts val="0"/>
              </a:spcBef>
              <a:spcAft>
                <a:spcPts val="600"/>
              </a:spcAft>
              <a:buSzPct val="100000"/>
            </a:pPr>
            <a:r>
              <a:rPr lang="en-US" altLang="zh-TW" sz="1700" dirty="0">
                <a:solidFill>
                  <a:schemeClr val="accent5">
                    <a:lumMod val="10000"/>
                  </a:schemeClr>
                </a:solidFill>
              </a:rPr>
              <a:t>16-bit timers</a:t>
            </a:r>
          </a:p>
          <a:p>
            <a:pPr lvl="1">
              <a:lnSpc>
                <a:spcPct val="110000"/>
              </a:lnSpc>
              <a:spcBef>
                <a:spcPts val="0"/>
              </a:spcBef>
              <a:spcAft>
                <a:spcPts val="600"/>
              </a:spcAft>
              <a:buSzPct val="100000"/>
            </a:pPr>
            <a:r>
              <a:rPr lang="en-US" altLang="zh-TW" sz="1700" dirty="0">
                <a:solidFill>
                  <a:schemeClr val="accent5">
                    <a:lumMod val="10000"/>
                  </a:schemeClr>
                </a:solidFill>
              </a:rPr>
              <a:t>8ch 10-bit ADC, Comparator</a:t>
            </a:r>
          </a:p>
          <a:p>
            <a:pPr lvl="1">
              <a:lnSpc>
                <a:spcPct val="110000"/>
              </a:lnSpc>
              <a:spcBef>
                <a:spcPts val="0"/>
              </a:spcBef>
              <a:spcAft>
                <a:spcPts val="600"/>
              </a:spcAft>
              <a:buSzPct val="100000"/>
            </a:pPr>
            <a:r>
              <a:rPr lang="en-US" altLang="zh-TW" sz="1700" dirty="0">
                <a:solidFill>
                  <a:schemeClr val="accent5">
                    <a:lumMod val="10000"/>
                  </a:schemeClr>
                </a:solidFill>
              </a:rPr>
              <a:t>Serial Communication (USCI – I2C, SPI &amp; UART)</a:t>
            </a:r>
            <a:endParaRPr lang="en-US" altLang="zh-TW" dirty="0">
              <a:solidFill>
                <a:schemeClr val="accent5">
                  <a:lumMod val="10000"/>
                </a:schemeClr>
              </a:solidFill>
            </a:endParaRPr>
          </a:p>
          <a:p>
            <a:pPr lvl="1">
              <a:spcBef>
                <a:spcPts val="0"/>
              </a:spcBef>
              <a:spcAft>
                <a:spcPts val="600"/>
              </a:spcAft>
              <a:buSzPct val="100000"/>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Typical Development KITs</a:t>
            </a:r>
          </a:p>
        </p:txBody>
      </p:sp>
      <p:pic>
        <p:nvPicPr>
          <p:cNvPr id="4" name="Picture 3" descr="A circuit board&#10;&#10;Description generated with very high confidence">
            <a:extLst>
              <a:ext uri="{FF2B5EF4-FFF2-40B4-BE49-F238E27FC236}">
                <a16:creationId xmlns:a16="http://schemas.microsoft.com/office/drawing/2014/main" id="{41B1ADE7-D9A2-475C-8C21-C041FE2C7241}"/>
              </a:ext>
            </a:extLst>
          </p:cNvPr>
          <p:cNvPicPr>
            <a:picLocks noChangeAspect="1"/>
          </p:cNvPicPr>
          <p:nvPr/>
        </p:nvPicPr>
        <p:blipFill>
          <a:blip r:embed="rId3"/>
          <a:stretch>
            <a:fillRect/>
          </a:stretch>
        </p:blipFill>
        <p:spPr>
          <a:xfrm>
            <a:off x="5880053" y="1411353"/>
            <a:ext cx="6165894" cy="4108027"/>
          </a:xfrm>
          <a:prstGeom prst="rect">
            <a:avLst/>
          </a:prstGeom>
        </p:spPr>
      </p:pic>
    </p:spTree>
    <p:extLst>
      <p:ext uri="{BB962C8B-B14F-4D97-AF65-F5344CB8AC3E}">
        <p14:creationId xmlns:p14="http://schemas.microsoft.com/office/powerpoint/2010/main" val="206286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35</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563756"/>
            <a:ext cx="9934574" cy="4726207"/>
          </a:xfrm>
        </p:spPr>
        <p:txBody>
          <a:bodyPr vert="horz" lIns="91440" tIns="45720" rIns="91440" bIns="45720" rtlCol="0">
            <a:normAutofit fontScale="85000" lnSpcReduction="20000"/>
          </a:bodyPr>
          <a:lstStyle/>
          <a:p>
            <a:pPr marL="401638" indent="-401638">
              <a:buSzPct val="100000"/>
              <a:buFont typeface="Wingdings" panose="05000000000000000000" pitchFamily="2" charset="2"/>
              <a:buChar char="Ø"/>
            </a:pPr>
            <a:r>
              <a:rPr lang="en-US" altLang="zh-TW" sz="3100" dirty="0">
                <a:solidFill>
                  <a:schemeClr val="accent5">
                    <a:lumMod val="10000"/>
                  </a:schemeClr>
                </a:solidFill>
              </a:rPr>
              <a:t>Arduino MEGA 2560 R3</a:t>
            </a:r>
          </a:p>
          <a:p>
            <a:pPr lvl="1">
              <a:spcBef>
                <a:spcPts val="0"/>
              </a:spcBef>
              <a:spcAft>
                <a:spcPts val="600"/>
              </a:spcAft>
              <a:buSzPct val="100000"/>
            </a:pPr>
            <a:r>
              <a:rPr lang="en-US" altLang="zh-TW" dirty="0">
                <a:solidFill>
                  <a:schemeClr val="accent5">
                    <a:lumMod val="10000"/>
                  </a:schemeClr>
                </a:solidFill>
              </a:rPr>
              <a:t>Operating Voltage: 5V</a:t>
            </a:r>
          </a:p>
          <a:p>
            <a:pPr lvl="1">
              <a:spcBef>
                <a:spcPts val="0"/>
              </a:spcBef>
              <a:spcAft>
                <a:spcPts val="600"/>
              </a:spcAft>
              <a:buSzPct val="100000"/>
            </a:pPr>
            <a:r>
              <a:rPr lang="en-US" altLang="zh-TW" dirty="0">
                <a:solidFill>
                  <a:schemeClr val="accent5">
                    <a:lumMod val="10000"/>
                  </a:schemeClr>
                </a:solidFill>
              </a:rPr>
              <a:t>Input Voltage (recommended): 7-12V</a:t>
            </a:r>
          </a:p>
          <a:p>
            <a:pPr lvl="1">
              <a:spcBef>
                <a:spcPts val="0"/>
              </a:spcBef>
              <a:spcAft>
                <a:spcPts val="600"/>
              </a:spcAft>
              <a:buSzPct val="100000"/>
            </a:pPr>
            <a:r>
              <a:rPr lang="en-US" altLang="zh-TW" dirty="0">
                <a:solidFill>
                  <a:schemeClr val="accent5">
                    <a:lumMod val="10000"/>
                  </a:schemeClr>
                </a:solidFill>
              </a:rPr>
              <a:t>Input Voltage (limit): 6-20V</a:t>
            </a:r>
          </a:p>
          <a:p>
            <a:pPr lvl="1">
              <a:spcBef>
                <a:spcPts val="0"/>
              </a:spcBef>
              <a:spcAft>
                <a:spcPts val="600"/>
              </a:spcAft>
              <a:buSzPct val="100000"/>
            </a:pPr>
            <a:r>
              <a:rPr lang="en-US" altLang="zh-TW" dirty="0">
                <a:solidFill>
                  <a:schemeClr val="accent5">
                    <a:lumMod val="10000"/>
                  </a:schemeClr>
                </a:solidFill>
              </a:rPr>
              <a:t>Digital I/O Pins: 54 (of which 15 provide PWM output)</a:t>
            </a:r>
          </a:p>
          <a:p>
            <a:pPr lvl="1">
              <a:spcBef>
                <a:spcPts val="0"/>
              </a:spcBef>
              <a:spcAft>
                <a:spcPts val="600"/>
              </a:spcAft>
              <a:buSzPct val="100000"/>
            </a:pPr>
            <a:r>
              <a:rPr lang="en-US" altLang="zh-TW" dirty="0">
                <a:solidFill>
                  <a:schemeClr val="accent5">
                    <a:lumMod val="10000"/>
                  </a:schemeClr>
                </a:solidFill>
              </a:rPr>
              <a:t>Analog Input Pins: 16</a:t>
            </a:r>
          </a:p>
          <a:p>
            <a:pPr lvl="1">
              <a:spcBef>
                <a:spcPts val="0"/>
              </a:spcBef>
              <a:spcAft>
                <a:spcPts val="600"/>
              </a:spcAft>
              <a:buSzPct val="100000"/>
            </a:pPr>
            <a:r>
              <a:rPr lang="en-US" altLang="zh-TW" dirty="0">
                <a:solidFill>
                  <a:schemeClr val="accent5">
                    <a:lumMod val="10000"/>
                  </a:schemeClr>
                </a:solidFill>
              </a:rPr>
              <a:t>DC Current per I/O Pin:	20 mA</a:t>
            </a:r>
          </a:p>
          <a:p>
            <a:pPr lvl="1">
              <a:spcBef>
                <a:spcPts val="0"/>
              </a:spcBef>
              <a:spcAft>
                <a:spcPts val="600"/>
              </a:spcAft>
              <a:buSzPct val="100000"/>
            </a:pPr>
            <a:r>
              <a:rPr lang="en-US" altLang="zh-TW" dirty="0">
                <a:solidFill>
                  <a:schemeClr val="accent5">
                    <a:lumMod val="10000"/>
                  </a:schemeClr>
                </a:solidFill>
              </a:rPr>
              <a:t>DC Current for 3.3V Pin	: 50 mA</a:t>
            </a:r>
          </a:p>
          <a:p>
            <a:pPr lvl="1">
              <a:spcBef>
                <a:spcPts val="0"/>
              </a:spcBef>
              <a:spcAft>
                <a:spcPts val="600"/>
              </a:spcAft>
              <a:buSzPct val="100000"/>
            </a:pPr>
            <a:r>
              <a:rPr lang="en-US" altLang="zh-TW" dirty="0">
                <a:solidFill>
                  <a:schemeClr val="accent5">
                    <a:lumMod val="10000"/>
                  </a:schemeClr>
                </a:solidFill>
              </a:rPr>
              <a:t>Flash Memory: 256 KB of which 8 KB used by bootloader</a:t>
            </a:r>
          </a:p>
          <a:p>
            <a:pPr lvl="1">
              <a:spcBef>
                <a:spcPts val="0"/>
              </a:spcBef>
              <a:spcAft>
                <a:spcPts val="600"/>
              </a:spcAft>
              <a:buSzPct val="100000"/>
            </a:pPr>
            <a:r>
              <a:rPr lang="en-US" altLang="zh-TW" dirty="0">
                <a:solidFill>
                  <a:schemeClr val="accent5">
                    <a:lumMod val="10000"/>
                  </a:schemeClr>
                </a:solidFill>
              </a:rPr>
              <a:t>SRAM: 8 KB</a:t>
            </a:r>
          </a:p>
          <a:p>
            <a:pPr lvl="1">
              <a:spcBef>
                <a:spcPts val="0"/>
              </a:spcBef>
              <a:spcAft>
                <a:spcPts val="600"/>
              </a:spcAft>
              <a:buSzPct val="100000"/>
            </a:pPr>
            <a:r>
              <a:rPr lang="en-US" altLang="zh-TW" dirty="0">
                <a:solidFill>
                  <a:schemeClr val="accent5">
                    <a:lumMod val="10000"/>
                  </a:schemeClr>
                </a:solidFill>
              </a:rPr>
              <a:t>EEPROM:4 KB</a:t>
            </a:r>
          </a:p>
          <a:p>
            <a:pPr lvl="1">
              <a:spcBef>
                <a:spcPts val="0"/>
              </a:spcBef>
              <a:spcAft>
                <a:spcPts val="600"/>
              </a:spcAft>
              <a:buSzPct val="100000"/>
            </a:pPr>
            <a:r>
              <a:rPr lang="en-US" altLang="zh-TW" dirty="0">
                <a:solidFill>
                  <a:schemeClr val="accent5">
                    <a:lumMod val="10000"/>
                  </a:schemeClr>
                </a:solidFill>
              </a:rPr>
              <a:t>Clock Speed:16 MHz</a:t>
            </a:r>
          </a:p>
          <a:p>
            <a:pPr lvl="1">
              <a:spcBef>
                <a:spcPts val="0"/>
              </a:spcBef>
              <a:spcAft>
                <a:spcPts val="600"/>
              </a:spcAft>
              <a:buSzPct val="100000"/>
            </a:pPr>
            <a:r>
              <a:rPr lang="en-US" altLang="zh-TW" dirty="0">
                <a:solidFill>
                  <a:schemeClr val="accent5">
                    <a:lumMod val="10000"/>
                  </a:schemeClr>
                </a:solidFill>
              </a:rPr>
              <a:t>LED_BUILTIN:13</a:t>
            </a: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Typical Development KITs</a:t>
            </a:r>
          </a:p>
        </p:txBody>
      </p:sp>
      <p:pic>
        <p:nvPicPr>
          <p:cNvPr id="7172" name="Picture 4" descr="Kết quả hình ảnh cho arduino mega 2560 r3">
            <a:extLst>
              <a:ext uri="{FF2B5EF4-FFF2-40B4-BE49-F238E27FC236}">
                <a16:creationId xmlns:a16="http://schemas.microsoft.com/office/drawing/2014/main" id="{A03EECC2-871F-4D78-A10D-F49358082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580" y="3014781"/>
            <a:ext cx="6132945" cy="350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09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36</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41412" y="1563756"/>
            <a:ext cx="9934574" cy="4726207"/>
          </a:xfrm>
        </p:spPr>
        <p:txBody>
          <a:bodyPr vert="horz" lIns="91440" tIns="45720" rIns="91440" bIns="45720" rtlCol="0">
            <a:normAutofit/>
          </a:bodyPr>
          <a:lstStyle/>
          <a:p>
            <a:pPr marL="401638" indent="-401638">
              <a:buSzPct val="100000"/>
              <a:buFont typeface="Wingdings" panose="05000000000000000000" pitchFamily="2" charset="2"/>
              <a:buChar char="Ø"/>
            </a:pPr>
            <a:r>
              <a:rPr lang="en-US" altLang="zh-TW" sz="2600" dirty="0">
                <a:solidFill>
                  <a:schemeClr val="accent5">
                    <a:lumMod val="10000"/>
                  </a:schemeClr>
                </a:solidFill>
              </a:rPr>
              <a:t>ARM KIT</a:t>
            </a:r>
            <a:endParaRPr lang="en-US" altLang="zh-TW" sz="1700" dirty="0">
              <a:solidFill>
                <a:schemeClr val="accent5">
                  <a:lumMod val="10000"/>
                </a:schemeClr>
              </a:solidFill>
            </a:endParaRPr>
          </a:p>
          <a:p>
            <a:pPr lvl="1">
              <a:lnSpc>
                <a:spcPct val="110000"/>
              </a:lnSpc>
              <a:spcBef>
                <a:spcPts val="0"/>
              </a:spcBef>
              <a:spcAft>
                <a:spcPts val="600"/>
              </a:spcAft>
              <a:buSzPct val="100000"/>
            </a:pPr>
            <a:r>
              <a:rPr lang="en-US" altLang="zh-TW" sz="1700" dirty="0">
                <a:solidFill>
                  <a:schemeClr val="accent5">
                    <a:lumMod val="10000"/>
                  </a:schemeClr>
                </a:solidFill>
              </a:rPr>
              <a:t>RISC 32-bit microcontroller	</a:t>
            </a:r>
          </a:p>
          <a:p>
            <a:pPr lvl="1">
              <a:lnSpc>
                <a:spcPct val="110000"/>
              </a:lnSpc>
              <a:spcBef>
                <a:spcPts val="0"/>
              </a:spcBef>
              <a:spcAft>
                <a:spcPts val="600"/>
              </a:spcAft>
              <a:buSzPct val="100000"/>
            </a:pPr>
            <a:r>
              <a:rPr lang="en-US" altLang="zh-TW" sz="1700" dirty="0">
                <a:solidFill>
                  <a:schemeClr val="accent5">
                    <a:lumMod val="10000"/>
                  </a:schemeClr>
                </a:solidFill>
              </a:rPr>
              <a:t>Clock frequency: 100MHz	</a:t>
            </a:r>
          </a:p>
          <a:p>
            <a:pPr lvl="1">
              <a:lnSpc>
                <a:spcPct val="110000"/>
              </a:lnSpc>
              <a:spcBef>
                <a:spcPts val="0"/>
              </a:spcBef>
              <a:spcAft>
                <a:spcPts val="600"/>
              </a:spcAft>
              <a:buSzPct val="100000"/>
            </a:pPr>
            <a:r>
              <a:rPr lang="en-US" altLang="zh-TW" sz="1700" dirty="0">
                <a:solidFill>
                  <a:schemeClr val="accent5">
                    <a:lumMod val="10000"/>
                  </a:schemeClr>
                </a:solidFill>
              </a:rPr>
              <a:t>Communication: RS232, RJ45, RS485, I2C, MMC/SD</a:t>
            </a:r>
          </a:p>
          <a:p>
            <a:pPr lvl="1">
              <a:lnSpc>
                <a:spcPct val="110000"/>
              </a:lnSpc>
              <a:spcBef>
                <a:spcPts val="0"/>
              </a:spcBef>
              <a:spcAft>
                <a:spcPts val="600"/>
              </a:spcAft>
              <a:buSzPct val="100000"/>
            </a:pPr>
            <a:r>
              <a:rPr lang="en-US" altLang="zh-TW" sz="1700" dirty="0">
                <a:solidFill>
                  <a:schemeClr val="accent5">
                    <a:lumMod val="10000"/>
                  </a:schemeClr>
                </a:solidFill>
              </a:rPr>
              <a:t>LCD 3.2 inch TFT 320 x 240</a:t>
            </a:r>
          </a:p>
          <a:p>
            <a:pPr lvl="1">
              <a:lnSpc>
                <a:spcPct val="110000"/>
              </a:lnSpc>
              <a:spcBef>
                <a:spcPts val="0"/>
              </a:spcBef>
              <a:spcAft>
                <a:spcPts val="600"/>
              </a:spcAft>
              <a:buSzPct val="100000"/>
            </a:pPr>
            <a:r>
              <a:rPr lang="en-US" altLang="zh-TW" sz="1700" dirty="0">
                <a:solidFill>
                  <a:schemeClr val="accent5">
                    <a:lumMod val="10000"/>
                  </a:schemeClr>
                </a:solidFill>
              </a:rPr>
              <a:t>ADC Resolution: 10 bit	</a:t>
            </a:r>
          </a:p>
          <a:p>
            <a:pPr lvl="1">
              <a:lnSpc>
                <a:spcPct val="110000"/>
              </a:lnSpc>
              <a:spcBef>
                <a:spcPts val="0"/>
              </a:spcBef>
              <a:spcAft>
                <a:spcPts val="600"/>
              </a:spcAft>
              <a:buSzPct val="100000"/>
            </a:pPr>
            <a:r>
              <a:rPr lang="en-US" altLang="zh-TW" sz="1700" dirty="0">
                <a:solidFill>
                  <a:schemeClr val="accent5">
                    <a:lumMod val="10000"/>
                  </a:schemeClr>
                </a:solidFill>
              </a:rPr>
              <a:t>Operating Supply Voltage: 4.5 V to 5.5 V</a:t>
            </a:r>
          </a:p>
          <a:p>
            <a:pPr lvl="1">
              <a:spcBef>
                <a:spcPts val="0"/>
              </a:spcBef>
              <a:spcAft>
                <a:spcPts val="600"/>
              </a:spcAft>
              <a:buSzPct val="100000"/>
            </a:pPr>
            <a:endParaRPr lang="en-US" altLang="zh-TW" dirty="0">
              <a:solidFill>
                <a:schemeClr val="accent5">
                  <a:lumMod val="10000"/>
                </a:schemeClr>
              </a:solidFill>
            </a:endParaRPr>
          </a:p>
          <a:p>
            <a:pPr lvl="1">
              <a:spcBef>
                <a:spcPts val="0"/>
              </a:spcBef>
              <a:spcAft>
                <a:spcPts val="600"/>
              </a:spcAft>
              <a:buSzPct val="100000"/>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Typical Development KITs</a:t>
            </a:r>
          </a:p>
        </p:txBody>
      </p:sp>
      <p:pic>
        <p:nvPicPr>
          <p:cNvPr id="4" name="Picture 3" descr="A circuit board&#10;&#10;Description generated with very high confidence">
            <a:extLst>
              <a:ext uri="{FF2B5EF4-FFF2-40B4-BE49-F238E27FC236}">
                <a16:creationId xmlns:a16="http://schemas.microsoft.com/office/drawing/2014/main" id="{43F125D9-E59A-4C25-B977-3C164FC2348C}"/>
              </a:ext>
            </a:extLst>
          </p:cNvPr>
          <p:cNvPicPr>
            <a:picLocks noChangeAspect="1"/>
          </p:cNvPicPr>
          <p:nvPr/>
        </p:nvPicPr>
        <p:blipFill>
          <a:blip r:embed="rId3"/>
          <a:stretch>
            <a:fillRect/>
          </a:stretch>
        </p:blipFill>
        <p:spPr>
          <a:xfrm>
            <a:off x="6096000" y="1367633"/>
            <a:ext cx="6018135" cy="4515643"/>
          </a:xfrm>
          <a:prstGeom prst="rect">
            <a:avLst/>
          </a:prstGeom>
        </p:spPr>
      </p:pic>
    </p:spTree>
    <p:extLst>
      <p:ext uri="{BB962C8B-B14F-4D97-AF65-F5344CB8AC3E}">
        <p14:creationId xmlns:p14="http://schemas.microsoft.com/office/powerpoint/2010/main" val="269367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6" name="Date Placeholder 5">
            <a:extLst>
              <a:ext uri="{FF2B5EF4-FFF2-40B4-BE49-F238E27FC236}">
                <a16:creationId xmlns:a16="http://schemas.microsoft.com/office/drawing/2014/main" id="{2B644F66-DD8A-4C22-B827-C0638F822191}"/>
              </a:ext>
            </a:extLst>
          </p:cNvPr>
          <p:cNvSpPr>
            <a:spLocks noGrp="1"/>
          </p:cNvSpPr>
          <p:nvPr>
            <p:ph type="dt" sz="half" idx="10"/>
          </p:nvPr>
        </p:nvSpPr>
        <p:spPr>
          <a:xfrm>
            <a:off x="7456921" y="6340474"/>
            <a:ext cx="2743200" cy="365125"/>
          </a:xfrm>
        </p:spPr>
        <p:txBody>
          <a:bodyPr vert="horz" lIns="91440" tIns="45720" rIns="91440" bIns="45720" rtlCol="0" anchor="ctr">
            <a:normAutofit/>
          </a:bodyPr>
          <a:lstStyle/>
          <a:p>
            <a:pPr defTabSz="914400"/>
            <a:fld id="{C18E3EA3-BB9C-43B3-8EDA-2C5F7AD6F141}" type="datetime1">
              <a:rPr lang="en-US" smtClean="0"/>
              <a:pPr defTabSz="914400"/>
              <a:t>10/5/2017</a:t>
            </a:fld>
            <a:endParaRPr lang="en-US"/>
          </a:p>
        </p:txBody>
      </p:sp>
      <p:sp>
        <p:nvSpPr>
          <p:cNvPr id="7" name="Footer Placeholder 6">
            <a:extLst>
              <a:ext uri="{FF2B5EF4-FFF2-40B4-BE49-F238E27FC236}">
                <a16:creationId xmlns:a16="http://schemas.microsoft.com/office/drawing/2014/main" id="{C85226FB-5711-44A1-ACDE-DD64A2E221B1}"/>
              </a:ext>
            </a:extLst>
          </p:cNvPr>
          <p:cNvSpPr>
            <a:spLocks noGrp="1"/>
          </p:cNvSpPr>
          <p:nvPr>
            <p:ph type="ftr" sz="quarter" idx="11"/>
          </p:nvPr>
        </p:nvSpPr>
        <p:spPr>
          <a:xfrm>
            <a:off x="1141411" y="6340473"/>
            <a:ext cx="6239309" cy="365125"/>
          </a:xfrm>
        </p:spPr>
        <p:txBody>
          <a:bodyPr vert="horz" lIns="91440" tIns="45720" rIns="91440" bIns="45720" rtlCol="0" anchor="ctr">
            <a:normAutofit/>
          </a:bodyPr>
          <a:lstStyle/>
          <a:p>
            <a:pPr defTabSz="914400"/>
            <a:r>
              <a:rPr lang="en-US" kern="1200" cap="all" baseline="0">
                <a:solidFill>
                  <a:schemeClr val="tx1">
                    <a:tint val="75000"/>
                  </a:schemeClr>
                </a:solidFill>
                <a:latin typeface="+mn-lt"/>
                <a:ea typeface="+mn-ea"/>
                <a:cs typeface="+mn-cs"/>
              </a:rPr>
              <a:t>IoT-TLU Laboratory</a:t>
            </a:r>
          </a:p>
        </p:txBody>
      </p:sp>
      <p:sp>
        <p:nvSpPr>
          <p:cNvPr id="8" name="Slide Number Placeholder 7">
            <a:extLst>
              <a:ext uri="{FF2B5EF4-FFF2-40B4-BE49-F238E27FC236}">
                <a16:creationId xmlns:a16="http://schemas.microsoft.com/office/drawing/2014/main" id="{660691C6-3E3A-4684-B3A5-9C3BE6126081}"/>
              </a:ext>
            </a:extLst>
          </p:cNvPr>
          <p:cNvSpPr>
            <a:spLocks noGrp="1"/>
          </p:cNvSpPr>
          <p:nvPr>
            <p:ph type="sldNum" sz="quarter" idx="12"/>
          </p:nvPr>
        </p:nvSpPr>
        <p:spPr>
          <a:xfrm>
            <a:off x="10276321" y="6340472"/>
            <a:ext cx="771089" cy="365125"/>
          </a:xfrm>
        </p:spPr>
        <p:txBody>
          <a:bodyPr vert="horz" lIns="91440" tIns="45720" rIns="91440" bIns="45720" rtlCol="0" anchor="ctr">
            <a:normAutofit/>
          </a:bodyPr>
          <a:lstStyle/>
          <a:p>
            <a:pPr defTabSz="914400"/>
            <a:fld id="{6D22F896-40B5-4ADD-8801-0D06FADFA095}" type="slidenum">
              <a:rPr lang="en-US" smtClean="0"/>
              <a:pPr defTabSz="914400"/>
              <a:t>37</a:t>
            </a:fld>
            <a:endParaRPr lang="en-US"/>
          </a:p>
        </p:txBody>
      </p:sp>
      <p:sp>
        <p:nvSpPr>
          <p:cNvPr id="48" name="Content Placeholder 3">
            <a:extLst>
              <a:ext uri="{FF2B5EF4-FFF2-40B4-BE49-F238E27FC236}">
                <a16:creationId xmlns:a16="http://schemas.microsoft.com/office/drawing/2014/main" id="{A5D34300-80ED-4DC3-909A-3359EFCF64A4}"/>
              </a:ext>
            </a:extLst>
          </p:cNvPr>
          <p:cNvSpPr>
            <a:spLocks noGrp="1"/>
          </p:cNvSpPr>
          <p:nvPr>
            <p:ph idx="1"/>
          </p:nvPr>
        </p:nvSpPr>
        <p:spPr>
          <a:xfrm>
            <a:off x="1126898" y="1563756"/>
            <a:ext cx="9934574" cy="4726207"/>
          </a:xfrm>
        </p:spPr>
        <p:txBody>
          <a:bodyPr vert="horz" lIns="91440" tIns="45720" rIns="91440" bIns="45720" rtlCol="0">
            <a:normAutofit lnSpcReduction="10000"/>
          </a:bodyPr>
          <a:lstStyle/>
          <a:p>
            <a:pPr marL="401638" indent="-401638">
              <a:buSzPct val="100000"/>
              <a:buFont typeface="Wingdings" panose="05000000000000000000" pitchFamily="2" charset="2"/>
              <a:buChar char="Ø"/>
            </a:pPr>
            <a:r>
              <a:rPr lang="en-US" altLang="zh-TW" sz="2600" dirty="0">
                <a:solidFill>
                  <a:schemeClr val="accent5">
                    <a:lumMod val="10000"/>
                  </a:schemeClr>
                </a:solidFill>
              </a:rPr>
              <a:t>Raspberry PI 3 Model B</a:t>
            </a:r>
            <a:r>
              <a:rPr lang="en-US" altLang="en-US" sz="2600" dirty="0">
                <a:solidFill>
                  <a:schemeClr val="accent5">
                    <a:lumMod val="10000"/>
                  </a:schemeClr>
                </a:solidFill>
              </a:rPr>
              <a:t>:</a:t>
            </a:r>
            <a:endParaRPr lang="en-US" altLang="zh-TW" sz="2600" dirty="0">
              <a:solidFill>
                <a:schemeClr val="accent5">
                  <a:lumMod val="10000"/>
                </a:schemeClr>
              </a:solidFill>
            </a:endParaRPr>
          </a:p>
          <a:p>
            <a:pPr lvl="1">
              <a:spcBef>
                <a:spcPts val="0"/>
              </a:spcBef>
              <a:spcAft>
                <a:spcPts val="600"/>
              </a:spcAft>
              <a:buSzPct val="100000"/>
            </a:pPr>
            <a:r>
              <a:rPr lang="en-US" altLang="zh-TW" sz="1700" dirty="0">
                <a:solidFill>
                  <a:schemeClr val="accent5">
                    <a:lumMod val="10000"/>
                  </a:schemeClr>
                </a:solidFill>
              </a:rPr>
              <a:t>Quad Core 1.2GHz Broadcom BCM2837 64bit CPU</a:t>
            </a:r>
          </a:p>
          <a:p>
            <a:pPr lvl="1">
              <a:spcBef>
                <a:spcPts val="0"/>
              </a:spcBef>
              <a:spcAft>
                <a:spcPts val="600"/>
              </a:spcAft>
              <a:buSzPct val="100000"/>
            </a:pPr>
            <a:r>
              <a:rPr lang="en-US" altLang="zh-TW" sz="1700" dirty="0">
                <a:solidFill>
                  <a:schemeClr val="accent5">
                    <a:lumMod val="10000"/>
                  </a:schemeClr>
                </a:solidFill>
              </a:rPr>
              <a:t>1GB RAM</a:t>
            </a:r>
          </a:p>
          <a:p>
            <a:pPr lvl="1">
              <a:spcBef>
                <a:spcPts val="0"/>
              </a:spcBef>
              <a:spcAft>
                <a:spcPts val="600"/>
              </a:spcAft>
              <a:buSzPct val="100000"/>
            </a:pPr>
            <a:r>
              <a:rPr lang="en-US" altLang="zh-TW" sz="1700" dirty="0">
                <a:solidFill>
                  <a:schemeClr val="accent5">
                    <a:lumMod val="10000"/>
                  </a:schemeClr>
                </a:solidFill>
              </a:rPr>
              <a:t>BCM43438 wireless LAN and Bluetooth Low Energy (BLE) on board</a:t>
            </a:r>
          </a:p>
          <a:p>
            <a:pPr lvl="1">
              <a:spcBef>
                <a:spcPts val="0"/>
              </a:spcBef>
              <a:spcAft>
                <a:spcPts val="600"/>
              </a:spcAft>
              <a:buSzPct val="100000"/>
            </a:pPr>
            <a:r>
              <a:rPr lang="en-US" altLang="zh-TW" sz="1700" dirty="0">
                <a:solidFill>
                  <a:schemeClr val="accent5">
                    <a:lumMod val="10000"/>
                  </a:schemeClr>
                </a:solidFill>
              </a:rPr>
              <a:t>40-pin extended GPIO</a:t>
            </a:r>
          </a:p>
          <a:p>
            <a:pPr lvl="1">
              <a:spcBef>
                <a:spcPts val="0"/>
              </a:spcBef>
              <a:spcAft>
                <a:spcPts val="600"/>
              </a:spcAft>
              <a:buSzPct val="100000"/>
            </a:pPr>
            <a:r>
              <a:rPr lang="en-US" altLang="zh-TW" sz="1700" dirty="0">
                <a:solidFill>
                  <a:schemeClr val="accent5">
                    <a:lumMod val="10000"/>
                  </a:schemeClr>
                </a:solidFill>
              </a:rPr>
              <a:t>4 USB 2 ports, </a:t>
            </a:r>
          </a:p>
          <a:p>
            <a:pPr lvl="1">
              <a:spcBef>
                <a:spcPts val="0"/>
              </a:spcBef>
              <a:spcAft>
                <a:spcPts val="600"/>
              </a:spcAft>
              <a:buSzPct val="100000"/>
            </a:pPr>
            <a:r>
              <a:rPr lang="en-US" altLang="zh-TW" sz="1700" dirty="0">
                <a:solidFill>
                  <a:schemeClr val="accent5">
                    <a:lumMod val="10000"/>
                  </a:schemeClr>
                </a:solidFill>
              </a:rPr>
              <a:t>4 Pole stereo output and composite video port</a:t>
            </a:r>
          </a:p>
          <a:p>
            <a:pPr lvl="1">
              <a:spcBef>
                <a:spcPts val="0"/>
              </a:spcBef>
              <a:spcAft>
                <a:spcPts val="600"/>
              </a:spcAft>
              <a:buSzPct val="100000"/>
            </a:pPr>
            <a:r>
              <a:rPr lang="en-US" altLang="zh-TW" sz="1700" dirty="0">
                <a:solidFill>
                  <a:schemeClr val="accent5">
                    <a:lumMod val="10000"/>
                  </a:schemeClr>
                </a:solidFill>
              </a:rPr>
              <a:t>Full size HDMI</a:t>
            </a:r>
          </a:p>
          <a:p>
            <a:pPr lvl="1">
              <a:spcBef>
                <a:spcPts val="0"/>
              </a:spcBef>
              <a:spcAft>
                <a:spcPts val="600"/>
              </a:spcAft>
              <a:buSzPct val="100000"/>
            </a:pPr>
            <a:r>
              <a:rPr lang="en-US" altLang="zh-TW" sz="1700" dirty="0">
                <a:solidFill>
                  <a:schemeClr val="accent5">
                    <a:lumMod val="10000"/>
                  </a:schemeClr>
                </a:solidFill>
              </a:rPr>
              <a:t>CSI camera port for connecting a Raspberry Pi camera</a:t>
            </a:r>
          </a:p>
          <a:p>
            <a:pPr lvl="1">
              <a:spcBef>
                <a:spcPts val="0"/>
              </a:spcBef>
              <a:spcAft>
                <a:spcPts val="600"/>
              </a:spcAft>
              <a:buSzPct val="100000"/>
            </a:pPr>
            <a:r>
              <a:rPr lang="en-US" altLang="zh-TW" sz="1700" dirty="0">
                <a:solidFill>
                  <a:schemeClr val="accent5">
                    <a:lumMod val="10000"/>
                  </a:schemeClr>
                </a:solidFill>
              </a:rPr>
              <a:t>DSI display port for connecting a Raspberry Pi touchscreen display</a:t>
            </a:r>
          </a:p>
          <a:p>
            <a:pPr lvl="1">
              <a:spcBef>
                <a:spcPts val="0"/>
              </a:spcBef>
              <a:spcAft>
                <a:spcPts val="600"/>
              </a:spcAft>
              <a:buSzPct val="100000"/>
            </a:pPr>
            <a:r>
              <a:rPr lang="en-US" altLang="zh-TW" sz="1700" dirty="0">
                <a:solidFill>
                  <a:schemeClr val="accent5">
                    <a:lumMod val="10000"/>
                  </a:schemeClr>
                </a:solidFill>
              </a:rPr>
              <a:t>Micro SD port for loading your operating system and storing data</a:t>
            </a:r>
          </a:p>
          <a:p>
            <a:pPr lvl="1">
              <a:spcBef>
                <a:spcPts val="0"/>
              </a:spcBef>
              <a:spcAft>
                <a:spcPts val="600"/>
              </a:spcAft>
              <a:buSzPct val="100000"/>
            </a:pPr>
            <a:r>
              <a:rPr lang="en-US" altLang="zh-TW" sz="1700" dirty="0">
                <a:solidFill>
                  <a:schemeClr val="accent5">
                    <a:lumMod val="10000"/>
                  </a:schemeClr>
                </a:solidFill>
              </a:rPr>
              <a:t>Upgraded switched Micro USB power source up to 2.5A</a:t>
            </a:r>
          </a:p>
          <a:p>
            <a:pPr marL="858838" lvl="1" indent="-401638">
              <a:buFont typeface="Wingdings" panose="05000000000000000000" pitchFamily="2" charset="2"/>
              <a:buChar char="ü"/>
            </a:pPr>
            <a:endParaRPr lang="en-US" altLang="zh-TW" dirty="0">
              <a:solidFill>
                <a:schemeClr val="accent5">
                  <a:lumMod val="10000"/>
                </a:schemeClr>
              </a:solidFill>
            </a:endParaRPr>
          </a:p>
        </p:txBody>
      </p:sp>
      <p:sp>
        <p:nvSpPr>
          <p:cNvPr id="49" name="Title 1">
            <a:extLst>
              <a:ext uri="{FF2B5EF4-FFF2-40B4-BE49-F238E27FC236}">
                <a16:creationId xmlns:a16="http://schemas.microsoft.com/office/drawing/2014/main" id="{7390EE4B-D9E5-4F91-87B9-5CEF9F0979BC}"/>
              </a:ext>
            </a:extLst>
          </p:cNvPr>
          <p:cNvSpPr txBox="1">
            <a:spLocks/>
          </p:cNvSpPr>
          <p:nvPr/>
        </p:nvSpPr>
        <p:spPr>
          <a:xfrm>
            <a:off x="1141413" y="305993"/>
            <a:ext cx="7586951" cy="9484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cap="none" dirty="0">
                <a:latin typeface="Arial" panose="020B0604020202020204" pitchFamily="34" charset="0"/>
                <a:cs typeface="Arial" panose="020B0604020202020204" pitchFamily="34" charset="0"/>
              </a:rPr>
              <a:t>Typical Development KITs</a:t>
            </a:r>
          </a:p>
        </p:txBody>
      </p:sp>
      <p:pic>
        <p:nvPicPr>
          <p:cNvPr id="19458" name="Picture 2" descr="Kết quả hình ảnh cho raspberry pi 3">
            <a:extLst>
              <a:ext uri="{FF2B5EF4-FFF2-40B4-BE49-F238E27FC236}">
                <a16:creationId xmlns:a16="http://schemas.microsoft.com/office/drawing/2014/main" id="{C4BF2016-38BB-4333-91BE-1D90D73DB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083" y="2366963"/>
            <a:ext cx="5369287" cy="299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84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5355-B906-4B61-BE0D-DD9DEDC54787}"/>
              </a:ext>
            </a:extLst>
          </p:cNvPr>
          <p:cNvSpPr>
            <a:spLocks noGrp="1"/>
          </p:cNvSpPr>
          <p:nvPr>
            <p:ph type="title"/>
          </p:nvPr>
        </p:nvSpPr>
        <p:spPr/>
        <p:txBody>
          <a:bodyPr>
            <a:normAutofit/>
          </a:bodyPr>
          <a:lstStyle/>
          <a:p>
            <a:r>
              <a:rPr lang="en-US" sz="4000" dirty="0"/>
              <a:t>QUESTIONS?</a:t>
            </a:r>
          </a:p>
        </p:txBody>
      </p:sp>
      <p:sp>
        <p:nvSpPr>
          <p:cNvPr id="3" name="Content Placeholder 2">
            <a:extLst>
              <a:ext uri="{FF2B5EF4-FFF2-40B4-BE49-F238E27FC236}">
                <a16:creationId xmlns:a16="http://schemas.microsoft.com/office/drawing/2014/main" id="{7D2A7AAA-ABED-4F64-AC94-DC62671BD9A3}"/>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D3244289-6F95-4224-967F-C4EFE2C9836A}"/>
              </a:ext>
            </a:extLst>
          </p:cNvPr>
          <p:cNvSpPr>
            <a:spLocks noGrp="1"/>
          </p:cNvSpPr>
          <p:nvPr>
            <p:ph type="dt" sz="half" idx="10"/>
          </p:nvPr>
        </p:nvSpPr>
        <p:spPr/>
        <p:txBody>
          <a:bodyPr/>
          <a:lstStyle/>
          <a:p>
            <a:fld id="{5A23485F-6806-4D15-82AA-06D918068BBC}" type="datetime1">
              <a:rPr lang="en-US" smtClean="0"/>
              <a:t>10/5/2017</a:t>
            </a:fld>
            <a:endParaRPr lang="en-US" dirty="0"/>
          </a:p>
        </p:txBody>
      </p:sp>
      <p:sp>
        <p:nvSpPr>
          <p:cNvPr id="5" name="Footer Placeholder 4">
            <a:extLst>
              <a:ext uri="{FF2B5EF4-FFF2-40B4-BE49-F238E27FC236}">
                <a16:creationId xmlns:a16="http://schemas.microsoft.com/office/drawing/2014/main" id="{5CE6D2DF-868D-4FDA-83A7-C6DEA58DBAA4}"/>
              </a:ext>
            </a:extLst>
          </p:cNvPr>
          <p:cNvSpPr>
            <a:spLocks noGrp="1"/>
          </p:cNvSpPr>
          <p:nvPr>
            <p:ph type="ftr" sz="quarter" idx="11"/>
          </p:nvPr>
        </p:nvSpPr>
        <p:spPr/>
        <p:txBody>
          <a:bodyPr/>
          <a:lstStyle/>
          <a:p>
            <a:r>
              <a:rPr lang="en-US"/>
              <a:t>IoT-TLU Laboratory</a:t>
            </a:r>
            <a:endParaRPr lang="en-US" dirty="0"/>
          </a:p>
        </p:txBody>
      </p:sp>
      <p:sp>
        <p:nvSpPr>
          <p:cNvPr id="6" name="Slide Number Placeholder 5">
            <a:extLst>
              <a:ext uri="{FF2B5EF4-FFF2-40B4-BE49-F238E27FC236}">
                <a16:creationId xmlns:a16="http://schemas.microsoft.com/office/drawing/2014/main" id="{E3CFE15C-8D39-4C37-9AA6-98FE263870B4}"/>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71705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How about this one?</a:t>
            </a:r>
          </a:p>
        </p:txBody>
      </p:sp>
      <p:pic>
        <p:nvPicPr>
          <p:cNvPr id="10" name="Content Placeholder 9" descr="A picture containing reptile&#10;&#10;Description generated with high confidence">
            <a:extLst>
              <a:ext uri="{FF2B5EF4-FFF2-40B4-BE49-F238E27FC236}">
                <a16:creationId xmlns:a16="http://schemas.microsoft.com/office/drawing/2014/main" id="{079C11D6-A41A-4203-A941-1572851F96E1}"/>
              </a:ext>
            </a:extLst>
          </p:cNvPr>
          <p:cNvPicPr>
            <a:picLocks noGrp="1" noChangeAspect="1"/>
          </p:cNvPicPr>
          <p:nvPr>
            <p:ph idx="1"/>
          </p:nvPr>
        </p:nvPicPr>
        <p:blipFill>
          <a:blip r:embed="rId2"/>
          <a:stretch>
            <a:fillRect/>
          </a:stretch>
        </p:blipFill>
        <p:spPr>
          <a:xfrm>
            <a:off x="1885812" y="1283520"/>
            <a:ext cx="8417200" cy="5260750"/>
          </a:xfrm>
        </p:spPr>
      </p:pic>
      <p:sp>
        <p:nvSpPr>
          <p:cNvPr id="6" name="Date Placeholder 5">
            <a:extLst>
              <a:ext uri="{FF2B5EF4-FFF2-40B4-BE49-F238E27FC236}">
                <a16:creationId xmlns:a16="http://schemas.microsoft.com/office/drawing/2014/main" id="{6113EF73-62C2-4CE1-8FAD-71965F8915C7}"/>
              </a:ext>
            </a:extLst>
          </p:cNvPr>
          <p:cNvSpPr>
            <a:spLocks noGrp="1"/>
          </p:cNvSpPr>
          <p:nvPr>
            <p:ph type="dt" sz="half" idx="10"/>
          </p:nvPr>
        </p:nvSpPr>
        <p:spPr/>
        <p:txBody>
          <a:bodyPr/>
          <a:lstStyle/>
          <a:p>
            <a:fld id="{AB458BF2-5553-4970-B3DA-FEB1F388E4B9}" type="datetime1">
              <a:rPr lang="en-US" smtClean="0"/>
              <a:t>10/5/2017</a:t>
            </a:fld>
            <a:endParaRPr lang="en-US" dirty="0"/>
          </a:p>
        </p:txBody>
      </p:sp>
      <p:sp>
        <p:nvSpPr>
          <p:cNvPr id="7" name="Footer Placeholder 6">
            <a:extLst>
              <a:ext uri="{FF2B5EF4-FFF2-40B4-BE49-F238E27FC236}">
                <a16:creationId xmlns:a16="http://schemas.microsoft.com/office/drawing/2014/main" id="{C4FD54B9-6645-4C6C-A005-F251205F6724}"/>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4EDC5A1E-B213-4A21-9BBE-DCB1CEDAB86C}"/>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92318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Definitions</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a:buSzPct val="100000"/>
            </a:pPr>
            <a:r>
              <a:rPr lang="en-US" dirty="0">
                <a:solidFill>
                  <a:schemeClr val="bg1"/>
                </a:solidFill>
              </a:rPr>
              <a:t>An embedded system is one that has computer hardware with software embedded in it as one of its components. </a:t>
            </a:r>
          </a:p>
          <a:p>
            <a:pPr>
              <a:buClr>
                <a:schemeClr val="bg1"/>
              </a:buClr>
              <a:buSzPct val="100000"/>
            </a:pPr>
            <a:r>
              <a:rPr lang="en-US" dirty="0">
                <a:solidFill>
                  <a:schemeClr val="tx1">
                    <a:lumMod val="95000"/>
                  </a:schemeClr>
                </a:solidFill>
              </a:rPr>
              <a:t>We can define an embedded system as </a:t>
            </a:r>
            <a:r>
              <a:rPr lang="en-US" dirty="0">
                <a:solidFill>
                  <a:schemeClr val="bg1"/>
                </a:solidFill>
              </a:rPr>
              <a:t>“A microprocessor based system that does not look like a computer”.</a:t>
            </a:r>
          </a:p>
          <a:p>
            <a:pPr>
              <a:buClr>
                <a:schemeClr val="bg1"/>
              </a:buClr>
              <a:buSzPct val="100000"/>
            </a:pPr>
            <a:r>
              <a:rPr lang="en-US" dirty="0">
                <a:solidFill>
                  <a:schemeClr val="tx1">
                    <a:lumMod val="95000"/>
                  </a:schemeClr>
                </a:solidFill>
              </a:rPr>
              <a:t>We can say that it is </a:t>
            </a:r>
            <a:r>
              <a:rPr lang="en-US" dirty="0">
                <a:solidFill>
                  <a:schemeClr val="bg1"/>
                </a:solidFill>
              </a:rPr>
              <a:t>“A combination of computer hardware and software, and perhaps additional mechanical or other parts, designed to perform a dedicated function. In some cases, embedded systems are part of a larger system or product, as is the case of an antilock braking system in a car ”.</a:t>
            </a:r>
          </a:p>
          <a:p>
            <a:endParaRPr lang="en-US" dirty="0"/>
          </a:p>
        </p:txBody>
      </p:sp>
      <p:sp>
        <p:nvSpPr>
          <p:cNvPr id="7" name="Date Placeholder 6">
            <a:extLst>
              <a:ext uri="{FF2B5EF4-FFF2-40B4-BE49-F238E27FC236}">
                <a16:creationId xmlns:a16="http://schemas.microsoft.com/office/drawing/2014/main" id="{37FE726D-5BF2-4459-9540-A5DA54D4D43B}"/>
              </a:ext>
            </a:extLst>
          </p:cNvPr>
          <p:cNvSpPr>
            <a:spLocks noGrp="1"/>
          </p:cNvSpPr>
          <p:nvPr>
            <p:ph type="dt" sz="half" idx="10"/>
          </p:nvPr>
        </p:nvSpPr>
        <p:spPr/>
        <p:txBody>
          <a:bodyPr/>
          <a:lstStyle/>
          <a:p>
            <a:fld id="{FF1A882B-FA10-4C01-B493-D074CA77DAB7}" type="datetime1">
              <a:rPr lang="en-US" smtClean="0"/>
              <a:t>10/5/2017</a:t>
            </a:fld>
            <a:endParaRPr lang="en-US" dirty="0"/>
          </a:p>
        </p:txBody>
      </p:sp>
      <p:sp>
        <p:nvSpPr>
          <p:cNvPr id="8" name="Footer Placeholder 7">
            <a:extLst>
              <a:ext uri="{FF2B5EF4-FFF2-40B4-BE49-F238E27FC236}">
                <a16:creationId xmlns:a16="http://schemas.microsoft.com/office/drawing/2014/main" id="{6E8CA8DF-5BC2-4311-9637-66CD1540BA8C}"/>
              </a:ext>
            </a:extLst>
          </p:cNvPr>
          <p:cNvSpPr>
            <a:spLocks noGrp="1"/>
          </p:cNvSpPr>
          <p:nvPr>
            <p:ph type="ftr" sz="quarter" idx="11"/>
          </p:nvPr>
        </p:nvSpPr>
        <p:spPr/>
        <p:txBody>
          <a:bodyPr/>
          <a:lstStyle/>
          <a:p>
            <a:r>
              <a:rPr lang="en-US"/>
              <a:t>IoT-TLU Laboratory</a:t>
            </a:r>
            <a:endParaRPr lang="en-US" dirty="0"/>
          </a:p>
        </p:txBody>
      </p:sp>
      <p:sp>
        <p:nvSpPr>
          <p:cNvPr id="9" name="Slide Number Placeholder 8">
            <a:extLst>
              <a:ext uri="{FF2B5EF4-FFF2-40B4-BE49-F238E27FC236}">
                <a16:creationId xmlns:a16="http://schemas.microsoft.com/office/drawing/2014/main" id="{4BAC3A56-37FE-419E-B314-60571E208A64}"/>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84174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Definitions</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fontAlgn="auto">
              <a:spcAft>
                <a:spcPts val="0"/>
              </a:spcAft>
              <a:defRPr/>
            </a:pPr>
            <a:endParaRPr lang="en-US" altLang="en-US" dirty="0">
              <a:solidFill>
                <a:schemeClr val="accent5">
                  <a:lumMod val="10000"/>
                </a:schemeClr>
              </a:solidFill>
            </a:endParaRPr>
          </a:p>
          <a:p>
            <a:pPr fontAlgn="auto">
              <a:spcAft>
                <a:spcPts val="0"/>
              </a:spcAft>
              <a:buSzPct val="100000"/>
              <a:defRPr/>
            </a:pPr>
            <a:r>
              <a:rPr lang="en-US" altLang="en-US" dirty="0">
                <a:solidFill>
                  <a:schemeClr val="accent5">
                    <a:lumMod val="10000"/>
                  </a:schemeClr>
                </a:solidFill>
              </a:rPr>
              <a:t>An </a:t>
            </a:r>
            <a:r>
              <a:rPr lang="en-US" altLang="en-US" b="1" dirty="0">
                <a:solidFill>
                  <a:schemeClr val="accent5">
                    <a:lumMod val="10000"/>
                  </a:schemeClr>
                </a:solidFill>
              </a:rPr>
              <a:t>embedded system</a:t>
            </a:r>
            <a:r>
              <a:rPr lang="en-US" altLang="en-US" dirty="0">
                <a:solidFill>
                  <a:schemeClr val="accent5">
                    <a:lumMod val="10000"/>
                  </a:schemeClr>
                </a:solidFill>
              </a:rPr>
              <a:t> is a special-purpose computer system designed to perform certain dedicated functions. It is usually </a:t>
            </a:r>
            <a:r>
              <a:rPr lang="en-US" altLang="en-US" i="1" dirty="0">
                <a:solidFill>
                  <a:schemeClr val="accent5">
                    <a:lumMod val="10000"/>
                  </a:schemeClr>
                </a:solidFill>
              </a:rPr>
              <a:t>embedded</a:t>
            </a:r>
            <a:r>
              <a:rPr lang="en-US" altLang="en-US" dirty="0">
                <a:solidFill>
                  <a:schemeClr val="accent5">
                    <a:lumMod val="10000"/>
                  </a:schemeClr>
                </a:solidFill>
              </a:rPr>
              <a:t> as part of a complete device including hardware and mechanical parts. </a:t>
            </a:r>
          </a:p>
        </p:txBody>
      </p:sp>
      <p:sp>
        <p:nvSpPr>
          <p:cNvPr id="7" name="Date Placeholder 6">
            <a:extLst>
              <a:ext uri="{FF2B5EF4-FFF2-40B4-BE49-F238E27FC236}">
                <a16:creationId xmlns:a16="http://schemas.microsoft.com/office/drawing/2014/main" id="{7338269B-7084-4FD6-9B1D-380F76E84F3F}"/>
              </a:ext>
            </a:extLst>
          </p:cNvPr>
          <p:cNvSpPr>
            <a:spLocks noGrp="1"/>
          </p:cNvSpPr>
          <p:nvPr>
            <p:ph type="dt" sz="half" idx="10"/>
          </p:nvPr>
        </p:nvSpPr>
        <p:spPr/>
        <p:txBody>
          <a:bodyPr/>
          <a:lstStyle/>
          <a:p>
            <a:fld id="{9E9A4FEF-FB77-4C3E-B12A-9444700BDE96}" type="datetime1">
              <a:rPr lang="en-US" smtClean="0"/>
              <a:t>10/5/2017</a:t>
            </a:fld>
            <a:endParaRPr lang="en-US" dirty="0"/>
          </a:p>
        </p:txBody>
      </p:sp>
      <p:sp>
        <p:nvSpPr>
          <p:cNvPr id="8" name="Footer Placeholder 7">
            <a:extLst>
              <a:ext uri="{FF2B5EF4-FFF2-40B4-BE49-F238E27FC236}">
                <a16:creationId xmlns:a16="http://schemas.microsoft.com/office/drawing/2014/main" id="{7C2A58B5-8327-46C5-9489-C1B5B6492632}"/>
              </a:ext>
            </a:extLst>
          </p:cNvPr>
          <p:cNvSpPr>
            <a:spLocks noGrp="1"/>
          </p:cNvSpPr>
          <p:nvPr>
            <p:ph type="ftr" sz="quarter" idx="11"/>
          </p:nvPr>
        </p:nvSpPr>
        <p:spPr/>
        <p:txBody>
          <a:bodyPr/>
          <a:lstStyle/>
          <a:p>
            <a:r>
              <a:rPr lang="en-US"/>
              <a:t>IoT-TLU Laboratory</a:t>
            </a:r>
            <a:endParaRPr lang="en-US" dirty="0"/>
          </a:p>
        </p:txBody>
      </p:sp>
      <p:sp>
        <p:nvSpPr>
          <p:cNvPr id="9" name="Slide Number Placeholder 8">
            <a:extLst>
              <a:ext uri="{FF2B5EF4-FFF2-40B4-BE49-F238E27FC236}">
                <a16:creationId xmlns:a16="http://schemas.microsoft.com/office/drawing/2014/main" id="{B4F0F46E-55C8-40A7-8AB7-3D2A672EEC8F}"/>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70244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1141413" y="0"/>
            <a:ext cx="9905998" cy="1478570"/>
          </a:xfrm>
        </p:spPr>
        <p:txBody>
          <a:bodyPr/>
          <a:lstStyle/>
          <a:p>
            <a:r>
              <a:rPr lang="en-US" cap="none" dirty="0">
                <a:latin typeface="Arial" panose="020B0604020202020204" pitchFamily="34" charset="0"/>
                <a:cs typeface="Arial" panose="020B0604020202020204" pitchFamily="34" charset="0"/>
              </a:rPr>
              <a:t>Significance</a:t>
            </a:r>
          </a:p>
        </p:txBody>
      </p:sp>
      <p:sp>
        <p:nvSpPr>
          <p:cNvPr id="4" name="Content Placeholder 3">
            <a:extLst>
              <a:ext uri="{FF2B5EF4-FFF2-40B4-BE49-F238E27FC236}">
                <a16:creationId xmlns:a16="http://schemas.microsoft.com/office/drawing/2014/main" id="{A122FC96-6274-45C7-9DEB-4741D5891082}"/>
              </a:ext>
            </a:extLst>
          </p:cNvPr>
          <p:cNvSpPr>
            <a:spLocks noGrp="1"/>
          </p:cNvSpPr>
          <p:nvPr>
            <p:ph idx="1"/>
          </p:nvPr>
        </p:nvSpPr>
        <p:spPr>
          <a:xfrm>
            <a:off x="1141412" y="1630017"/>
            <a:ext cx="9905999" cy="4598505"/>
          </a:xfrm>
        </p:spPr>
        <p:txBody>
          <a:bodyPr>
            <a:normAutofit/>
          </a:bodyPr>
          <a:lstStyle/>
          <a:p>
            <a:pPr fontAlgn="auto">
              <a:spcAft>
                <a:spcPts val="0"/>
              </a:spcAft>
              <a:defRPr/>
            </a:pPr>
            <a:endParaRPr lang="en-US" altLang="en-US" dirty="0">
              <a:solidFill>
                <a:schemeClr val="accent5">
                  <a:lumMod val="10000"/>
                </a:schemeClr>
              </a:solidFill>
            </a:endParaRPr>
          </a:p>
          <a:p>
            <a:pPr fontAlgn="auto">
              <a:spcAft>
                <a:spcPts val="0"/>
              </a:spcAft>
              <a:buSzPct val="100000"/>
              <a:defRPr/>
            </a:pPr>
            <a:r>
              <a:rPr lang="en-US" altLang="en-US" dirty="0">
                <a:solidFill>
                  <a:schemeClr val="accent5">
                    <a:lumMod val="10000"/>
                  </a:schemeClr>
                </a:solidFill>
              </a:rPr>
              <a:t>Due to their compact size, low cost and simple design aspects made embedded systems very popular and encroached into human lives and have become indispensable.  They are found everywhere from kitchen ware to space craft. </a:t>
            </a:r>
          </a:p>
        </p:txBody>
      </p:sp>
      <p:sp>
        <p:nvSpPr>
          <p:cNvPr id="7" name="Date Placeholder 6">
            <a:extLst>
              <a:ext uri="{FF2B5EF4-FFF2-40B4-BE49-F238E27FC236}">
                <a16:creationId xmlns:a16="http://schemas.microsoft.com/office/drawing/2014/main" id="{D38A0FC4-13FC-4EA1-BC55-022653723D0C}"/>
              </a:ext>
            </a:extLst>
          </p:cNvPr>
          <p:cNvSpPr>
            <a:spLocks noGrp="1"/>
          </p:cNvSpPr>
          <p:nvPr>
            <p:ph type="dt" sz="half" idx="10"/>
          </p:nvPr>
        </p:nvSpPr>
        <p:spPr/>
        <p:txBody>
          <a:bodyPr/>
          <a:lstStyle/>
          <a:p>
            <a:fld id="{168159F7-B69E-4ACA-B0DD-FB05FA80FA33}" type="datetime1">
              <a:rPr lang="en-US" smtClean="0"/>
              <a:t>10/5/2017</a:t>
            </a:fld>
            <a:endParaRPr lang="en-US" dirty="0"/>
          </a:p>
        </p:txBody>
      </p:sp>
      <p:sp>
        <p:nvSpPr>
          <p:cNvPr id="8" name="Footer Placeholder 7">
            <a:extLst>
              <a:ext uri="{FF2B5EF4-FFF2-40B4-BE49-F238E27FC236}">
                <a16:creationId xmlns:a16="http://schemas.microsoft.com/office/drawing/2014/main" id="{77AE3998-48FE-45C8-8D10-EBCA5826309C}"/>
              </a:ext>
            </a:extLst>
          </p:cNvPr>
          <p:cNvSpPr>
            <a:spLocks noGrp="1"/>
          </p:cNvSpPr>
          <p:nvPr>
            <p:ph type="ftr" sz="quarter" idx="11"/>
          </p:nvPr>
        </p:nvSpPr>
        <p:spPr/>
        <p:txBody>
          <a:bodyPr/>
          <a:lstStyle/>
          <a:p>
            <a:r>
              <a:rPr lang="en-US"/>
              <a:t>IoT-TLU Laboratory</a:t>
            </a:r>
            <a:endParaRPr lang="en-US" dirty="0"/>
          </a:p>
        </p:txBody>
      </p:sp>
      <p:sp>
        <p:nvSpPr>
          <p:cNvPr id="9" name="Slide Number Placeholder 8">
            <a:extLst>
              <a:ext uri="{FF2B5EF4-FFF2-40B4-BE49-F238E27FC236}">
                <a16:creationId xmlns:a16="http://schemas.microsoft.com/office/drawing/2014/main" id="{25ECCF61-3471-4780-87A6-9C7C2BE73609}"/>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638840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6" name="Rectangle 15"/>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9" name="Content Placeholder 5"/>
          <p:cNvPicPr>
            <a:picLocks noChangeAspect="1"/>
          </p:cNvPicPr>
          <p:nvPr/>
        </p:nvPicPr>
        <p:blipFill rotWithShape="1">
          <a:blip r:embed="rId3"/>
          <a:srcRect l="21847" r="34343"/>
          <a:stretch/>
        </p:blipFill>
        <p:spPr>
          <a:xfrm>
            <a:off x="-5597" y="10"/>
            <a:ext cx="7558541" cy="6857990"/>
          </a:xfrm>
          <a:prstGeom prst="rect">
            <a:avLst/>
          </a:prstGeom>
        </p:spPr>
      </p:pic>
      <p:grpSp>
        <p:nvGrpSpPr>
          <p:cNvPr id="19" name="Group 1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 name="Rectangle 19"/>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Rectangle 22"/>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Rectangle 47"/>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Rectangle 59"/>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7962519" y="618518"/>
            <a:ext cx="4071330" cy="1478570"/>
          </a:xfrm>
        </p:spPr>
        <p:txBody>
          <a:bodyPr>
            <a:normAutofit fontScale="90000"/>
          </a:bodyPr>
          <a:lstStyle/>
          <a:p>
            <a:r>
              <a:rPr lang="en-US" sz="4000" dirty="0"/>
              <a:t>Introduction of Embedded systems</a:t>
            </a:r>
            <a:endParaRPr lang="en-US" sz="4000" cap="none" dirty="0">
              <a:latin typeface="Arial" panose="020B0604020202020204" pitchFamily="34" charset="0"/>
              <a:cs typeface="Arial" panose="020B0604020202020204" pitchFamily="34" charset="0"/>
            </a:endParaRPr>
          </a:p>
        </p:txBody>
      </p:sp>
      <p:sp>
        <p:nvSpPr>
          <p:cNvPr id="11" name="Content Placeholder 10"/>
          <p:cNvSpPr>
            <a:spLocks noGrp="1"/>
          </p:cNvSpPr>
          <p:nvPr>
            <p:ph idx="1"/>
          </p:nvPr>
        </p:nvSpPr>
        <p:spPr>
          <a:xfrm>
            <a:off x="7962519" y="2249487"/>
            <a:ext cx="3536754" cy="3541714"/>
          </a:xfrm>
        </p:spPr>
        <p:txBody>
          <a:bodyPr>
            <a:normAutofit fontScale="92500"/>
          </a:bodyPr>
          <a:lstStyle/>
          <a:p>
            <a:r>
              <a:rPr lang="en-US" altLang="zh-TW" b="1" dirty="0">
                <a:solidFill>
                  <a:srgbClr val="7AF8CC"/>
                </a:solidFill>
              </a:rPr>
              <a:t>Introduction</a:t>
            </a:r>
          </a:p>
          <a:p>
            <a:pPr lvl="0"/>
            <a:r>
              <a:rPr lang="en-US" altLang="zh-TW" b="1" dirty="0"/>
              <a:t>Applications</a:t>
            </a:r>
          </a:p>
          <a:p>
            <a:pPr lvl="0"/>
            <a:r>
              <a:rPr lang="en-US" altLang="zh-TW" b="1" dirty="0">
                <a:solidFill>
                  <a:srgbClr val="7AF8CC"/>
                </a:solidFill>
              </a:rPr>
              <a:t>History</a:t>
            </a:r>
          </a:p>
          <a:p>
            <a:pPr lvl="0"/>
            <a:r>
              <a:rPr lang="en-US" altLang="zh-TW" b="1" dirty="0">
                <a:solidFill>
                  <a:srgbClr val="7AF8CC"/>
                </a:solidFill>
              </a:rPr>
              <a:t>Characteristics</a:t>
            </a:r>
          </a:p>
          <a:p>
            <a:pPr lvl="0"/>
            <a:r>
              <a:rPr lang="en-US" altLang="zh-TW" b="1" dirty="0">
                <a:solidFill>
                  <a:srgbClr val="7AF8CC"/>
                </a:solidFill>
              </a:rPr>
              <a:t>Architecture &amp; Design</a:t>
            </a:r>
          </a:p>
          <a:p>
            <a:r>
              <a:rPr lang="en-US" altLang="zh-TW" b="1" dirty="0">
                <a:solidFill>
                  <a:schemeClr val="folHlink"/>
                </a:solidFill>
              </a:rPr>
              <a:t>Typical Development KITs</a:t>
            </a:r>
          </a:p>
          <a:p>
            <a:pPr lvl="0"/>
            <a:endParaRPr lang="en-US" altLang="zh-TW" b="1" dirty="0">
              <a:solidFill>
                <a:srgbClr val="7AF8CC"/>
              </a:solidFill>
            </a:endParaRPr>
          </a:p>
          <a:p>
            <a:endParaRPr lang="en-US" sz="1800" dirty="0"/>
          </a:p>
        </p:txBody>
      </p:sp>
      <p:sp>
        <p:nvSpPr>
          <p:cNvPr id="6" name="Date Placeholder 5">
            <a:extLst>
              <a:ext uri="{FF2B5EF4-FFF2-40B4-BE49-F238E27FC236}">
                <a16:creationId xmlns:a16="http://schemas.microsoft.com/office/drawing/2014/main" id="{3B83A7F0-AC5D-43B5-A281-9C708A7840FD}"/>
              </a:ext>
            </a:extLst>
          </p:cNvPr>
          <p:cNvSpPr>
            <a:spLocks noGrp="1"/>
          </p:cNvSpPr>
          <p:nvPr>
            <p:ph type="dt" sz="half" idx="10"/>
          </p:nvPr>
        </p:nvSpPr>
        <p:spPr/>
        <p:txBody>
          <a:bodyPr/>
          <a:lstStyle/>
          <a:p>
            <a:fld id="{82062B50-D4FF-41A2-9902-D582B915112C}" type="datetime1">
              <a:rPr lang="en-US" smtClean="0"/>
              <a:t>10/5/2017</a:t>
            </a:fld>
            <a:endParaRPr lang="en-US" dirty="0"/>
          </a:p>
        </p:txBody>
      </p:sp>
      <p:sp>
        <p:nvSpPr>
          <p:cNvPr id="7" name="Footer Placeholder 6">
            <a:extLst>
              <a:ext uri="{FF2B5EF4-FFF2-40B4-BE49-F238E27FC236}">
                <a16:creationId xmlns:a16="http://schemas.microsoft.com/office/drawing/2014/main" id="{57DC8568-84E8-4E46-830F-3109E07773EC}"/>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370C57AC-CD52-4300-B77F-15C8606D20D9}"/>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424347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4="http://schemas.microsoft.com/office/drawing/2010/main">
                <a:solidFill>
                  <a:srgbClr val="FFFFFF"/>
                </a:solidFill>
              </a14:hiddenFill>
            </a:ext>
          </a:extLst>
        </p:spPr>
      </p:pic>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2" name="Picture 2" descr="A picture containing electronics&#10;&#10;Description generated with high confidence"/>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Content Placeholder 6"/>
          <p:cNvPicPr>
            <a:picLocks noChangeAspect="1"/>
          </p:cNvPicPr>
          <p:nvPr/>
        </p:nvPicPr>
        <p:blipFill>
          <a:blip r:embed="rId3"/>
          <a:stretch>
            <a:fillRect/>
          </a:stretch>
        </p:blipFill>
        <p:spPr>
          <a:xfrm>
            <a:off x="5453604" y="643467"/>
            <a:ext cx="5360393" cy="5566562"/>
          </a:xfrm>
          <a:prstGeom prst="rect">
            <a:avLst/>
          </a:prstGeom>
        </p:spPr>
      </p:pic>
      <p:grpSp>
        <p:nvGrpSpPr>
          <p:cNvPr id="24" name="Group 23"/>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6"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2"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AF3C44F-1973-4907-A81E-7725272361C4}"/>
              </a:ext>
            </a:extLst>
          </p:cNvPr>
          <p:cNvSpPr>
            <a:spLocks noGrp="1"/>
          </p:cNvSpPr>
          <p:nvPr>
            <p:ph type="title"/>
          </p:nvPr>
        </p:nvSpPr>
        <p:spPr>
          <a:xfrm>
            <a:off x="394866" y="2390658"/>
            <a:ext cx="3708330" cy="1478570"/>
          </a:xfrm>
        </p:spPr>
        <p:txBody>
          <a:bodyPr>
            <a:noAutofit/>
          </a:bodyPr>
          <a:lstStyle/>
          <a:p>
            <a:pPr>
              <a:lnSpc>
                <a:spcPct val="120000"/>
              </a:lnSpc>
            </a:pPr>
            <a:r>
              <a:rPr lang="en-US" sz="3200" cap="none" dirty="0">
                <a:solidFill>
                  <a:srgbClr val="FFFFFF"/>
                </a:solidFill>
                <a:latin typeface="Arial" panose="020B0604020202020204" pitchFamily="34" charset="0"/>
                <a:cs typeface="Arial" panose="020B0604020202020204" pitchFamily="34" charset="0"/>
              </a:rPr>
              <a:t>Embedded System Applications</a:t>
            </a:r>
          </a:p>
        </p:txBody>
      </p:sp>
      <p:sp>
        <p:nvSpPr>
          <p:cNvPr id="6" name="Date Placeholder 5">
            <a:extLst>
              <a:ext uri="{FF2B5EF4-FFF2-40B4-BE49-F238E27FC236}">
                <a16:creationId xmlns:a16="http://schemas.microsoft.com/office/drawing/2014/main" id="{79C95B00-1875-4568-8E99-0166B297EC81}"/>
              </a:ext>
            </a:extLst>
          </p:cNvPr>
          <p:cNvSpPr>
            <a:spLocks noGrp="1"/>
          </p:cNvSpPr>
          <p:nvPr>
            <p:ph type="dt" sz="half" idx="10"/>
          </p:nvPr>
        </p:nvSpPr>
        <p:spPr/>
        <p:txBody>
          <a:bodyPr/>
          <a:lstStyle/>
          <a:p>
            <a:fld id="{AADC1CC1-96E5-4A10-8E3F-B60551C0878A}" type="datetime1">
              <a:rPr lang="en-US" smtClean="0"/>
              <a:t>10/5/2017</a:t>
            </a:fld>
            <a:endParaRPr lang="en-US" dirty="0"/>
          </a:p>
        </p:txBody>
      </p:sp>
      <p:sp>
        <p:nvSpPr>
          <p:cNvPr id="7" name="Footer Placeholder 6">
            <a:extLst>
              <a:ext uri="{FF2B5EF4-FFF2-40B4-BE49-F238E27FC236}">
                <a16:creationId xmlns:a16="http://schemas.microsoft.com/office/drawing/2014/main" id="{64B31B30-C26A-4755-841F-C38B268BD164}"/>
              </a:ext>
            </a:extLst>
          </p:cNvPr>
          <p:cNvSpPr>
            <a:spLocks noGrp="1"/>
          </p:cNvSpPr>
          <p:nvPr>
            <p:ph type="ftr" sz="quarter" idx="11"/>
          </p:nvPr>
        </p:nvSpPr>
        <p:spPr/>
        <p:txBody>
          <a:bodyPr/>
          <a:lstStyle/>
          <a:p>
            <a:r>
              <a:rPr lang="en-US"/>
              <a:t>IoT-TLU Laboratory</a:t>
            </a:r>
            <a:endParaRPr lang="en-US" dirty="0"/>
          </a:p>
        </p:txBody>
      </p:sp>
      <p:sp>
        <p:nvSpPr>
          <p:cNvPr id="8" name="Slide Number Placeholder 7">
            <a:extLst>
              <a:ext uri="{FF2B5EF4-FFF2-40B4-BE49-F238E27FC236}">
                <a16:creationId xmlns:a16="http://schemas.microsoft.com/office/drawing/2014/main" id="{0436E0D8-2725-4C3C-8E33-2C2D2F53BA79}"/>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1880709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324</TotalTime>
  <Words>1216</Words>
  <Application>Microsoft Office PowerPoint</Application>
  <PresentationFormat>Widescreen</PresentationFormat>
  <Paragraphs>302</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新細明體</vt:lpstr>
      <vt:lpstr>Arial</vt:lpstr>
      <vt:lpstr>Calibri</vt:lpstr>
      <vt:lpstr>Linux Libertine</vt:lpstr>
      <vt:lpstr>Trebuchet MS</vt:lpstr>
      <vt:lpstr>Tw Cen MT</vt:lpstr>
      <vt:lpstr>Wingdings</vt:lpstr>
      <vt:lpstr>Circuit</vt:lpstr>
      <vt:lpstr>Embedded programing  course</vt:lpstr>
      <vt:lpstr>Introduction of Embedded systems</vt:lpstr>
      <vt:lpstr>What is an embedded system?</vt:lpstr>
      <vt:lpstr>How about this one?</vt:lpstr>
      <vt:lpstr>Definitions</vt:lpstr>
      <vt:lpstr>Definitions</vt:lpstr>
      <vt:lpstr>Significance</vt:lpstr>
      <vt:lpstr>Introduction of Embedded systems</vt:lpstr>
      <vt:lpstr>Embedded System Applications</vt:lpstr>
      <vt:lpstr>Smart home</vt:lpstr>
      <vt:lpstr>In kitchen</vt:lpstr>
      <vt:lpstr>Smart car</vt:lpstr>
      <vt:lpstr>On plane</vt:lpstr>
      <vt:lpstr>In factory</vt:lpstr>
      <vt:lpstr>Introduction of Embedded systems</vt:lpstr>
      <vt:lpstr>History</vt:lpstr>
      <vt:lpstr>PowerPoint Presentation</vt:lpstr>
      <vt:lpstr>PowerPoint Presentation</vt:lpstr>
      <vt:lpstr>Introduction of Embedded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programing  course</dc:title>
  <dc:creator>Ngoc Tan Nguyen</dc:creator>
  <cp:lastModifiedBy>Thang long 01 IOT01</cp:lastModifiedBy>
  <cp:revision>90</cp:revision>
  <dcterms:created xsi:type="dcterms:W3CDTF">2017-06-30T04:17:02Z</dcterms:created>
  <dcterms:modified xsi:type="dcterms:W3CDTF">2017-10-05T06:27:15Z</dcterms:modified>
</cp:coreProperties>
</file>